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notesSlides/notesSlide6.xml" ContentType="application/vnd.openxmlformats-officedocument.presentationml.notesSlide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256" r:id="rId2"/>
    <p:sldId id="257" r:id="rId3"/>
    <p:sldId id="289" r:id="rId4"/>
    <p:sldId id="264" r:id="rId5"/>
    <p:sldId id="290" r:id="rId6"/>
    <p:sldId id="266" r:id="rId7"/>
    <p:sldId id="282" r:id="rId8"/>
    <p:sldId id="283" r:id="rId9"/>
    <p:sldId id="284" r:id="rId10"/>
    <p:sldId id="285" r:id="rId11"/>
    <p:sldId id="286" r:id="rId12"/>
    <p:sldId id="287" r:id="rId13"/>
    <p:sldId id="288" r:id="rId14"/>
    <p:sldId id="265" r:id="rId15"/>
    <p:sldId id="267" r:id="rId16"/>
    <p:sldId id="261" r:id="rId17"/>
    <p:sldId id="311" r:id="rId18"/>
    <p:sldId id="304" r:id="rId19"/>
    <p:sldId id="291" r:id="rId20"/>
    <p:sldId id="293" r:id="rId21"/>
    <p:sldId id="295" r:id="rId22"/>
    <p:sldId id="296" r:id="rId23"/>
    <p:sldId id="299" r:id="rId24"/>
    <p:sldId id="312" r:id="rId25"/>
    <p:sldId id="313" r:id="rId26"/>
    <p:sldId id="305" r:id="rId27"/>
    <p:sldId id="309" r:id="rId28"/>
    <p:sldId id="306" r:id="rId29"/>
    <p:sldId id="307" r:id="rId30"/>
    <p:sldId id="263" r:id="rId31"/>
  </p:sldIdLst>
  <p:sldSz cx="12192000" cy="6858000"/>
  <p:notesSz cx="6858000" cy="9144000"/>
  <p:custDataLst>
    <p:tags r:id="rId3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459" userDrawn="1">
          <p15:clr>
            <a:srgbClr val="A4A3A4"/>
          </p15:clr>
        </p15:guide>
        <p15:guide id="4" pos="665" userDrawn="1">
          <p15:clr>
            <a:srgbClr val="A4A3A4"/>
          </p15:clr>
        </p15:guide>
        <p15:guide id="5" pos="701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88" autoAdjust="0"/>
    <p:restoredTop sz="94660"/>
  </p:normalViewPr>
  <p:slideViewPr>
    <p:cSldViewPr snapToGrid="0" showGuides="1">
      <p:cViewPr varScale="1">
        <p:scale>
          <a:sx n="68" d="100"/>
          <a:sy n="68" d="100"/>
        </p:scale>
        <p:origin x="894" y="66"/>
      </p:cViewPr>
      <p:guideLst>
        <p:guide orient="horz" pos="2160"/>
        <p:guide pos="3840"/>
        <p:guide orient="horz" pos="459"/>
        <p:guide pos="665"/>
        <p:guide pos="7015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39" d="100"/>
        <a:sy n="139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A91F40-25F4-40E6-8997-669087E220CD}" type="datetimeFigureOut">
              <a:rPr lang="zh-CN" altLang="en-US" smtClean="0"/>
              <a:t>2020/5/24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5E9D39-B838-4966-9F85-0316DACF319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15894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5E9D39-B838-4966-9F85-0316DACF3191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23180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5E9D39-B838-4966-9F85-0316DACF3191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96938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5E9D39-B838-4966-9F85-0316DACF3191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96938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5E9D39-B838-4966-9F85-0316DACF3191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96938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5E9D39-B838-4966-9F85-0316DACF3191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39865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5E9D39-B838-4966-9F85-0316DACF3191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67774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5E9D39-B838-4966-9F85-0316DACF3191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69149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5E9D39-B838-4966-9F85-0316DACF3191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66925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5E9D39-B838-4966-9F85-0316DACF3191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887993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5E9D39-B838-4966-9F85-0316DACF3191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887993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5E9D39-B838-4966-9F85-0316DACF3191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88799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5E9D39-B838-4966-9F85-0316DACF3191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40041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5E9D39-B838-4966-9F85-0316DACF3191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887993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5E9D39-B838-4966-9F85-0316DACF3191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887993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5E9D39-B838-4966-9F85-0316DACF3191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887993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5E9D39-B838-4966-9F85-0316DACF3191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887993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5E9D39-B838-4966-9F85-0316DACF3191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887993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5E9D39-B838-4966-9F85-0316DACF3191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887993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5E9D39-B838-4966-9F85-0316DACF3191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887993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5E9D39-B838-4966-9F85-0316DACF3191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98040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5E9D39-B838-4966-9F85-0316DACF3191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887993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5E9D39-B838-4966-9F85-0316DACF3191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88799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5E9D39-B838-4966-9F85-0316DACF3191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074148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5E9D39-B838-4966-9F85-0316DACF3191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18656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5E9D39-B838-4966-9F85-0316DACF3191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34882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5E9D39-B838-4966-9F85-0316DACF3191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10364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5E9D39-B838-4966-9F85-0316DACF3191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96938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5E9D39-B838-4966-9F85-0316DACF3191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96938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5E9D39-B838-4966-9F85-0316DACF3191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96938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5E9D39-B838-4966-9F85-0316DACF3191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96938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C410B-92B8-44A9-9C84-3437068220B5}" type="datetimeFigureOut">
              <a:rPr lang="zh-CN" altLang="en-US" smtClean="0"/>
              <a:t>2020/5/24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925C85-E2BB-45A6-90ED-40C0822533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21549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C410B-92B8-44A9-9C84-3437068220B5}" type="datetimeFigureOut">
              <a:rPr lang="zh-CN" altLang="en-US" smtClean="0"/>
              <a:t>2020/5/24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925C85-E2BB-45A6-90ED-40C0822533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88471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C410B-92B8-44A9-9C84-3437068220B5}" type="datetimeFigureOut">
              <a:rPr lang="zh-CN" altLang="en-US" smtClean="0"/>
              <a:t>2020/5/24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925C85-E2BB-45A6-90ED-40C0822533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0993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C410B-92B8-44A9-9C84-3437068220B5}" type="datetimeFigureOut">
              <a:rPr lang="zh-CN" altLang="en-US" smtClean="0"/>
              <a:t>2020/5/24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925C85-E2BB-45A6-90ED-40C0822533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89375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C410B-92B8-44A9-9C84-3437068220B5}" type="datetimeFigureOut">
              <a:rPr lang="zh-CN" altLang="en-US" smtClean="0"/>
              <a:t>2020/5/24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925C85-E2BB-45A6-90ED-40C0822533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24352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C410B-92B8-44A9-9C84-3437068220B5}" type="datetimeFigureOut">
              <a:rPr lang="zh-CN" altLang="en-US" smtClean="0"/>
              <a:t>2020/5/24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925C85-E2BB-45A6-90ED-40C0822533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54335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C410B-92B8-44A9-9C84-3437068220B5}" type="datetimeFigureOut">
              <a:rPr lang="zh-CN" altLang="en-US" smtClean="0"/>
              <a:t>2020/5/24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925C85-E2BB-45A6-90ED-40C082253376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矩形 10"/>
          <p:cNvSpPr/>
          <p:nvPr userDrawn="1"/>
        </p:nvSpPr>
        <p:spPr>
          <a:xfrm>
            <a:off x="10816180" y="12474"/>
            <a:ext cx="7751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>
                <a:solidFill>
                  <a:prstClr val="white"/>
                </a:solidFill>
                <a:latin typeface="Calibri"/>
                <a:ea typeface="宋体"/>
              </a:rPr>
              <a:t>模板下载：</a:t>
            </a:r>
            <a:r>
              <a:rPr lang="en-US" altLang="zh-CN" sz="100">
                <a:solidFill>
                  <a:prstClr val="white"/>
                </a:solidFill>
                <a:latin typeface="Calibri"/>
                <a:ea typeface="宋体"/>
              </a:rPr>
              <a:t>www.1ppt.com/moban/     </a:t>
            </a:r>
            <a:r>
              <a:rPr lang="zh-CN" altLang="en-US" sz="100">
                <a:solidFill>
                  <a:prstClr val="white"/>
                </a:solidFill>
                <a:latin typeface="Calibri"/>
                <a:ea typeface="宋体"/>
              </a:rPr>
              <a:t>行业</a:t>
            </a:r>
            <a:r>
              <a:rPr lang="en-US" altLang="zh-CN" sz="10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>
                <a:solidFill>
                  <a:prstClr val="white"/>
                </a:solidFill>
                <a:latin typeface="Calibri"/>
                <a:ea typeface="宋体"/>
              </a:rPr>
              <a:t>模板：</a:t>
            </a:r>
            <a:r>
              <a:rPr lang="en-US" altLang="zh-CN" sz="100">
                <a:solidFill>
                  <a:prstClr val="white"/>
                </a:solidFill>
                <a:latin typeface="Calibri"/>
                <a:ea typeface="宋体"/>
              </a:rPr>
              <a:t>www.1ppt.com/hangye/ </a:t>
            </a:r>
          </a:p>
          <a:p>
            <a:r>
              <a:rPr lang="zh-CN" altLang="en-US" sz="100">
                <a:solidFill>
                  <a:prstClr val="white"/>
                </a:solidFill>
                <a:latin typeface="Calibri"/>
                <a:ea typeface="宋体"/>
              </a:rPr>
              <a:t>节日</a:t>
            </a:r>
            <a:r>
              <a:rPr lang="en-US" altLang="zh-CN" sz="10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>
                <a:solidFill>
                  <a:prstClr val="white"/>
                </a:solidFill>
                <a:latin typeface="Calibri"/>
                <a:ea typeface="宋体"/>
              </a:rPr>
              <a:t>模板：</a:t>
            </a:r>
            <a:r>
              <a:rPr lang="en-US" altLang="zh-CN" sz="100">
                <a:solidFill>
                  <a:prstClr val="white"/>
                </a:solidFill>
                <a:latin typeface="Calibri"/>
                <a:ea typeface="宋体"/>
              </a:rPr>
              <a:t>www.1ppt.com/jieri/           PPT</a:t>
            </a:r>
            <a:r>
              <a:rPr lang="zh-CN" altLang="en-US" sz="100">
                <a:solidFill>
                  <a:prstClr val="white"/>
                </a:solidFill>
                <a:latin typeface="Calibri"/>
                <a:ea typeface="宋体"/>
              </a:rPr>
              <a:t>素材下载：</a:t>
            </a:r>
            <a:r>
              <a:rPr lang="en-US" altLang="zh-CN" sz="100">
                <a:solidFill>
                  <a:prstClr val="white"/>
                </a:solidFill>
                <a:latin typeface="Calibri"/>
                <a:ea typeface="宋体"/>
              </a:rPr>
              <a:t>www.1ppt.com/sucai/</a:t>
            </a:r>
          </a:p>
          <a:p>
            <a:r>
              <a:rPr lang="en-US" altLang="zh-CN" sz="10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>
                <a:solidFill>
                  <a:prstClr val="white"/>
                </a:solidFill>
                <a:latin typeface="Calibri"/>
                <a:ea typeface="宋体"/>
              </a:rPr>
              <a:t>背景图片：</a:t>
            </a:r>
            <a:r>
              <a:rPr lang="en-US" altLang="zh-CN" sz="100">
                <a:solidFill>
                  <a:prstClr val="white"/>
                </a:solidFill>
                <a:latin typeface="Calibri"/>
                <a:ea typeface="宋体"/>
              </a:rPr>
              <a:t>www.1ppt.com/beijing/      PPT</a:t>
            </a:r>
            <a:r>
              <a:rPr lang="zh-CN" altLang="en-US" sz="100">
                <a:solidFill>
                  <a:prstClr val="white"/>
                </a:solidFill>
                <a:latin typeface="Calibri"/>
                <a:ea typeface="宋体"/>
              </a:rPr>
              <a:t>图表下载：</a:t>
            </a:r>
            <a:r>
              <a:rPr lang="en-US" altLang="zh-CN" sz="100">
                <a:solidFill>
                  <a:prstClr val="white"/>
                </a:solidFill>
                <a:latin typeface="Calibri"/>
                <a:ea typeface="宋体"/>
              </a:rPr>
              <a:t>www.1ppt.com/tubiao/      </a:t>
            </a:r>
          </a:p>
          <a:p>
            <a:r>
              <a:rPr lang="zh-CN" altLang="en-US" sz="100">
                <a:solidFill>
                  <a:prstClr val="white"/>
                </a:solidFill>
                <a:latin typeface="Calibri"/>
                <a:ea typeface="宋体"/>
              </a:rPr>
              <a:t>优秀</a:t>
            </a:r>
            <a:r>
              <a:rPr lang="en-US" altLang="zh-CN" sz="10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>
                <a:solidFill>
                  <a:prstClr val="white"/>
                </a:solidFill>
                <a:latin typeface="Calibri"/>
                <a:ea typeface="宋体"/>
              </a:rPr>
              <a:t>下载：</a:t>
            </a:r>
            <a:r>
              <a:rPr lang="en-US" altLang="zh-CN" sz="100">
                <a:solidFill>
                  <a:prstClr val="white"/>
                </a:solidFill>
                <a:latin typeface="Calibri"/>
                <a:ea typeface="宋体"/>
              </a:rPr>
              <a:t>www.1ppt.com/xiazai/        PPT</a:t>
            </a:r>
            <a:r>
              <a:rPr lang="zh-CN" altLang="en-US" sz="100">
                <a:solidFill>
                  <a:prstClr val="white"/>
                </a:solidFill>
                <a:latin typeface="Calibri"/>
                <a:ea typeface="宋体"/>
              </a:rPr>
              <a:t>教程： </a:t>
            </a:r>
            <a:r>
              <a:rPr lang="en-US" altLang="zh-CN" sz="100">
                <a:solidFill>
                  <a:prstClr val="white"/>
                </a:solidFill>
                <a:latin typeface="Calibri"/>
                <a:ea typeface="宋体"/>
              </a:rPr>
              <a:t>www.1ppt.com/powerpoint/      </a:t>
            </a:r>
          </a:p>
          <a:p>
            <a:r>
              <a:rPr lang="en-US" altLang="zh-CN" sz="100">
                <a:solidFill>
                  <a:prstClr val="white"/>
                </a:solidFill>
                <a:latin typeface="Calibri"/>
                <a:ea typeface="宋体"/>
              </a:rPr>
              <a:t>Word</a:t>
            </a:r>
            <a:r>
              <a:rPr lang="zh-CN" altLang="en-US" sz="100">
                <a:solidFill>
                  <a:prstClr val="white"/>
                </a:solidFill>
                <a:latin typeface="Calibri"/>
                <a:ea typeface="宋体"/>
              </a:rPr>
              <a:t>教程： </a:t>
            </a:r>
            <a:r>
              <a:rPr lang="en-US" altLang="zh-CN" sz="100">
                <a:solidFill>
                  <a:prstClr val="white"/>
                </a:solidFill>
                <a:latin typeface="Calibri"/>
                <a:ea typeface="宋体"/>
              </a:rPr>
              <a:t>www.1ppt.com/word/              Excel</a:t>
            </a:r>
            <a:r>
              <a:rPr lang="zh-CN" altLang="en-US" sz="100">
                <a:solidFill>
                  <a:prstClr val="white"/>
                </a:solidFill>
                <a:latin typeface="Calibri"/>
                <a:ea typeface="宋体"/>
              </a:rPr>
              <a:t>教程：</a:t>
            </a:r>
            <a:r>
              <a:rPr lang="en-US" altLang="zh-CN" sz="100">
                <a:solidFill>
                  <a:prstClr val="white"/>
                </a:solidFill>
                <a:latin typeface="Calibri"/>
                <a:ea typeface="宋体"/>
              </a:rPr>
              <a:t>www.1ppt.com/excel/  </a:t>
            </a:r>
          </a:p>
          <a:p>
            <a:r>
              <a:rPr lang="zh-CN" altLang="en-US" sz="100">
                <a:solidFill>
                  <a:prstClr val="white"/>
                </a:solidFill>
                <a:latin typeface="Calibri"/>
                <a:ea typeface="宋体"/>
              </a:rPr>
              <a:t>资料下载：</a:t>
            </a:r>
            <a:r>
              <a:rPr lang="en-US" altLang="zh-CN" sz="100">
                <a:solidFill>
                  <a:prstClr val="white"/>
                </a:solidFill>
                <a:latin typeface="Calibri"/>
                <a:ea typeface="宋体"/>
              </a:rPr>
              <a:t>www.1ppt.com/ziliao/                PPT</a:t>
            </a:r>
            <a:r>
              <a:rPr lang="zh-CN" altLang="en-US" sz="100">
                <a:solidFill>
                  <a:prstClr val="white"/>
                </a:solidFill>
                <a:latin typeface="Calibri"/>
                <a:ea typeface="宋体"/>
              </a:rPr>
              <a:t>课件下载：</a:t>
            </a:r>
            <a:r>
              <a:rPr lang="en-US" altLang="zh-CN" sz="100">
                <a:solidFill>
                  <a:prstClr val="white"/>
                </a:solidFill>
                <a:latin typeface="Calibri"/>
                <a:ea typeface="宋体"/>
              </a:rPr>
              <a:t>www.1ppt.com/kejian/ </a:t>
            </a:r>
          </a:p>
          <a:p>
            <a:r>
              <a:rPr lang="zh-CN" altLang="en-US" sz="100">
                <a:solidFill>
                  <a:prstClr val="white"/>
                </a:solidFill>
                <a:latin typeface="Calibri"/>
                <a:ea typeface="宋体"/>
              </a:rPr>
              <a:t>范文下载：</a:t>
            </a:r>
            <a:r>
              <a:rPr lang="en-US" altLang="zh-CN" sz="100">
                <a:solidFill>
                  <a:prstClr val="white"/>
                </a:solidFill>
                <a:latin typeface="Calibri"/>
                <a:ea typeface="宋体"/>
              </a:rPr>
              <a:t>www.1ppt.com/fanwen/             </a:t>
            </a:r>
            <a:r>
              <a:rPr lang="zh-CN" altLang="en-US" sz="100">
                <a:solidFill>
                  <a:prstClr val="white"/>
                </a:solidFill>
                <a:latin typeface="Calibri"/>
                <a:ea typeface="宋体"/>
              </a:rPr>
              <a:t>试卷下载：</a:t>
            </a:r>
            <a:r>
              <a:rPr lang="en-US" altLang="zh-CN" sz="100">
                <a:solidFill>
                  <a:prstClr val="white"/>
                </a:solidFill>
                <a:latin typeface="Calibri"/>
                <a:ea typeface="宋体"/>
              </a:rPr>
              <a:t>www.1ppt.com/shiti/  </a:t>
            </a:r>
          </a:p>
          <a:p>
            <a:r>
              <a:rPr lang="zh-CN" altLang="en-US" sz="100">
                <a:solidFill>
                  <a:prstClr val="white"/>
                </a:solidFill>
                <a:latin typeface="Calibri"/>
                <a:ea typeface="宋体"/>
              </a:rPr>
              <a:t>教案下载：</a:t>
            </a:r>
            <a:r>
              <a:rPr lang="en-US" altLang="zh-CN" sz="100">
                <a:solidFill>
                  <a:prstClr val="white"/>
                </a:solidFill>
                <a:latin typeface="Calibri"/>
                <a:ea typeface="宋体"/>
              </a:rPr>
              <a:t>www.1ppt.com/jiaoan/        </a:t>
            </a:r>
          </a:p>
          <a:p>
            <a:r>
              <a:rPr lang="zh-CN" altLang="en-US" sz="100">
                <a:solidFill>
                  <a:prstClr val="white"/>
                </a:solidFill>
                <a:latin typeface="Calibri"/>
                <a:ea typeface="宋体"/>
              </a:rPr>
              <a:t>字体下载：</a:t>
            </a:r>
            <a:r>
              <a:rPr lang="en-US" altLang="zh-CN" sz="100">
                <a:solidFill>
                  <a:prstClr val="white"/>
                </a:solidFill>
                <a:latin typeface="Calibri"/>
                <a:ea typeface="宋体"/>
              </a:rPr>
              <a:t>www.1ppt.com/ziti/</a:t>
            </a:r>
          </a:p>
          <a:p>
            <a:r>
              <a:rPr lang="en-US" altLang="zh-CN" sz="100">
                <a:solidFill>
                  <a:prstClr val="white"/>
                </a:solidFill>
                <a:latin typeface="Calibri"/>
                <a:ea typeface="宋体"/>
              </a:rPr>
              <a:t> </a:t>
            </a:r>
            <a:endParaRPr lang="zh-CN" altLang="en-US" sz="100">
              <a:solidFill>
                <a:prstClr val="white"/>
              </a:solidFill>
              <a:latin typeface="Calibri"/>
              <a:ea typeface="宋体"/>
            </a:endParaRPr>
          </a:p>
        </p:txBody>
      </p:sp>
    </p:spTree>
    <p:extLst>
      <p:ext uri="{BB962C8B-B14F-4D97-AF65-F5344CB8AC3E}">
        <p14:creationId xmlns:p14="http://schemas.microsoft.com/office/powerpoint/2010/main" val="4833219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C410B-92B8-44A9-9C84-3437068220B5}" type="datetimeFigureOut">
              <a:rPr lang="zh-CN" altLang="en-US" smtClean="0"/>
              <a:t>2020/5/24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925C85-E2BB-45A6-90ED-40C0822533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48265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C410B-92B8-44A9-9C84-3437068220B5}" type="datetimeFigureOut">
              <a:rPr lang="zh-CN" altLang="en-US" smtClean="0"/>
              <a:t>2020/5/24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925C85-E2BB-45A6-90ED-40C0822533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0177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C410B-92B8-44A9-9C84-3437068220B5}" type="datetimeFigureOut">
              <a:rPr lang="zh-CN" altLang="en-US" smtClean="0"/>
              <a:t>2020/5/24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925C85-E2BB-45A6-90ED-40C0822533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40902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C410B-92B8-44A9-9C84-3437068220B5}" type="datetimeFigureOut">
              <a:rPr lang="zh-CN" altLang="en-US" smtClean="0"/>
              <a:t>2020/5/24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925C85-E2BB-45A6-90ED-40C0822533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4860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EC410B-92B8-44A9-9C84-3437068220B5}" type="datetimeFigureOut">
              <a:rPr lang="zh-CN" altLang="en-US" smtClean="0"/>
              <a:t>2020/5/24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925C85-E2BB-45A6-90ED-40C0822533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89289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tags" Target="../tags/tag48.xml"/><Relationship Id="rId2" Type="http://schemas.openxmlformats.org/officeDocument/2006/relationships/tags" Target="../tags/tag47.xml"/><Relationship Id="rId1" Type="http://schemas.openxmlformats.org/officeDocument/2006/relationships/tags" Target="../tags/tag46.xml"/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emf"/><Relationship Id="rId4" Type="http://schemas.openxmlformats.org/officeDocument/2006/relationships/image" Target="../media/image15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e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jpeg"/><Relationship Id="rId4" Type="http://schemas.openxmlformats.org/officeDocument/2006/relationships/image" Target="../media/image34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jpeg"/><Relationship Id="rId4" Type="http://schemas.openxmlformats.org/officeDocument/2006/relationships/image" Target="../media/image39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tags" Target="../tags/tag9.xml"/><Relationship Id="rId3" Type="http://schemas.openxmlformats.org/officeDocument/2006/relationships/tags" Target="../tags/tag4.xml"/><Relationship Id="rId7" Type="http://schemas.openxmlformats.org/officeDocument/2006/relationships/tags" Target="../tags/tag8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5" Type="http://schemas.openxmlformats.org/officeDocument/2006/relationships/tags" Target="../tags/tag6.xml"/><Relationship Id="rId10" Type="http://schemas.openxmlformats.org/officeDocument/2006/relationships/notesSlide" Target="../notesSlides/notesSlide4.xml"/><Relationship Id="rId4" Type="http://schemas.openxmlformats.org/officeDocument/2006/relationships/tags" Target="../tags/tag5.xml"/><Relationship Id="rId9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tags" Target="../tags/tag17.xml"/><Relationship Id="rId13" Type="http://schemas.openxmlformats.org/officeDocument/2006/relationships/tags" Target="../tags/tag22.xml"/><Relationship Id="rId18" Type="http://schemas.openxmlformats.org/officeDocument/2006/relationships/notesSlide" Target="../notesSlides/notesSlide6.xml"/><Relationship Id="rId3" Type="http://schemas.openxmlformats.org/officeDocument/2006/relationships/tags" Target="../tags/tag12.xml"/><Relationship Id="rId7" Type="http://schemas.openxmlformats.org/officeDocument/2006/relationships/tags" Target="../tags/tag16.xml"/><Relationship Id="rId12" Type="http://schemas.openxmlformats.org/officeDocument/2006/relationships/tags" Target="../tags/tag21.xml"/><Relationship Id="rId17" Type="http://schemas.openxmlformats.org/officeDocument/2006/relationships/slideLayout" Target="../slideLayouts/slideLayout7.xml"/><Relationship Id="rId2" Type="http://schemas.openxmlformats.org/officeDocument/2006/relationships/tags" Target="../tags/tag11.xml"/><Relationship Id="rId16" Type="http://schemas.openxmlformats.org/officeDocument/2006/relationships/tags" Target="../tags/tag25.xml"/><Relationship Id="rId1" Type="http://schemas.openxmlformats.org/officeDocument/2006/relationships/tags" Target="../tags/tag10.xml"/><Relationship Id="rId6" Type="http://schemas.openxmlformats.org/officeDocument/2006/relationships/tags" Target="../tags/tag15.xml"/><Relationship Id="rId11" Type="http://schemas.openxmlformats.org/officeDocument/2006/relationships/tags" Target="../tags/tag20.xml"/><Relationship Id="rId5" Type="http://schemas.openxmlformats.org/officeDocument/2006/relationships/tags" Target="../tags/tag14.xml"/><Relationship Id="rId15" Type="http://schemas.openxmlformats.org/officeDocument/2006/relationships/tags" Target="../tags/tag24.xml"/><Relationship Id="rId10" Type="http://schemas.openxmlformats.org/officeDocument/2006/relationships/tags" Target="../tags/tag19.xml"/><Relationship Id="rId4" Type="http://schemas.openxmlformats.org/officeDocument/2006/relationships/tags" Target="../tags/tag13.xml"/><Relationship Id="rId9" Type="http://schemas.openxmlformats.org/officeDocument/2006/relationships/tags" Target="../tags/tag18.xml"/><Relationship Id="rId14" Type="http://schemas.openxmlformats.org/officeDocument/2006/relationships/tags" Target="../tags/tag2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tags" Target="../tags/tag33.xml"/><Relationship Id="rId13" Type="http://schemas.openxmlformats.org/officeDocument/2006/relationships/tags" Target="../tags/tag38.xml"/><Relationship Id="rId18" Type="http://schemas.openxmlformats.org/officeDocument/2006/relationships/tags" Target="../tags/tag43.xml"/><Relationship Id="rId3" Type="http://schemas.openxmlformats.org/officeDocument/2006/relationships/tags" Target="../tags/tag28.xml"/><Relationship Id="rId21" Type="http://schemas.openxmlformats.org/officeDocument/2006/relationships/slideLayout" Target="../slideLayouts/slideLayout7.xml"/><Relationship Id="rId7" Type="http://schemas.openxmlformats.org/officeDocument/2006/relationships/tags" Target="../tags/tag32.xml"/><Relationship Id="rId12" Type="http://schemas.openxmlformats.org/officeDocument/2006/relationships/tags" Target="../tags/tag37.xml"/><Relationship Id="rId17" Type="http://schemas.openxmlformats.org/officeDocument/2006/relationships/tags" Target="../tags/tag42.xml"/><Relationship Id="rId2" Type="http://schemas.openxmlformats.org/officeDocument/2006/relationships/tags" Target="../tags/tag27.xml"/><Relationship Id="rId16" Type="http://schemas.openxmlformats.org/officeDocument/2006/relationships/tags" Target="../tags/tag41.xml"/><Relationship Id="rId20" Type="http://schemas.openxmlformats.org/officeDocument/2006/relationships/tags" Target="../tags/tag45.xml"/><Relationship Id="rId1" Type="http://schemas.openxmlformats.org/officeDocument/2006/relationships/tags" Target="../tags/tag26.xml"/><Relationship Id="rId6" Type="http://schemas.openxmlformats.org/officeDocument/2006/relationships/tags" Target="../tags/tag31.xml"/><Relationship Id="rId11" Type="http://schemas.openxmlformats.org/officeDocument/2006/relationships/tags" Target="../tags/tag36.xml"/><Relationship Id="rId5" Type="http://schemas.openxmlformats.org/officeDocument/2006/relationships/tags" Target="../tags/tag30.xml"/><Relationship Id="rId15" Type="http://schemas.openxmlformats.org/officeDocument/2006/relationships/tags" Target="../tags/tag40.xml"/><Relationship Id="rId10" Type="http://schemas.openxmlformats.org/officeDocument/2006/relationships/tags" Target="../tags/tag35.xml"/><Relationship Id="rId19" Type="http://schemas.openxmlformats.org/officeDocument/2006/relationships/tags" Target="../tags/tag44.xml"/><Relationship Id="rId4" Type="http://schemas.openxmlformats.org/officeDocument/2006/relationships/tags" Target="../tags/tag29.xml"/><Relationship Id="rId9" Type="http://schemas.openxmlformats.org/officeDocument/2006/relationships/tags" Target="../tags/tag34.xml"/><Relationship Id="rId14" Type="http://schemas.openxmlformats.org/officeDocument/2006/relationships/tags" Target="../tags/tag39.xml"/><Relationship Id="rId2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任意多边形 83"/>
          <p:cNvSpPr/>
          <p:nvPr/>
        </p:nvSpPr>
        <p:spPr>
          <a:xfrm>
            <a:off x="1" y="0"/>
            <a:ext cx="12191998" cy="1790700"/>
          </a:xfrm>
          <a:custGeom>
            <a:avLst/>
            <a:gdLst>
              <a:gd name="connsiteX0" fmla="*/ 0 w 12191998"/>
              <a:gd name="connsiteY0" fmla="*/ 0 h 1790700"/>
              <a:gd name="connsiteX1" fmla="*/ 12191998 w 12191998"/>
              <a:gd name="connsiteY1" fmla="*/ 0 h 1790700"/>
              <a:gd name="connsiteX2" fmla="*/ 12191998 w 12191998"/>
              <a:gd name="connsiteY2" fmla="*/ 467886 h 1790700"/>
              <a:gd name="connsiteX3" fmla="*/ 11809073 w 12191998"/>
              <a:gd name="connsiteY3" fmla="*/ 644320 h 1790700"/>
              <a:gd name="connsiteX4" fmla="*/ 6095999 w 12191998"/>
              <a:gd name="connsiteY4" fmla="*/ 1790700 h 1790700"/>
              <a:gd name="connsiteX5" fmla="*/ 382925 w 12191998"/>
              <a:gd name="connsiteY5" fmla="*/ 644320 h 1790700"/>
              <a:gd name="connsiteX6" fmla="*/ 0 w 12191998"/>
              <a:gd name="connsiteY6" fmla="*/ 467886 h 1790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1998" h="1790700">
                <a:moveTo>
                  <a:pt x="0" y="0"/>
                </a:moveTo>
                <a:lnTo>
                  <a:pt x="12191998" y="0"/>
                </a:lnTo>
                <a:lnTo>
                  <a:pt x="12191998" y="467886"/>
                </a:lnTo>
                <a:lnTo>
                  <a:pt x="11809073" y="644320"/>
                </a:lnTo>
                <a:cubicBezTo>
                  <a:pt x="10143231" y="1371784"/>
                  <a:pt x="8187684" y="1790700"/>
                  <a:pt x="6095999" y="1790700"/>
                </a:cubicBezTo>
                <a:cubicBezTo>
                  <a:pt x="4004313" y="1790700"/>
                  <a:pt x="2048766" y="1371784"/>
                  <a:pt x="382925" y="644320"/>
                </a:cubicBezTo>
                <a:lnTo>
                  <a:pt x="0" y="467886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1596505" y="2824299"/>
            <a:ext cx="90659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b="1" spc="300">
                <a:solidFill>
                  <a:schemeClr val="tx1">
                    <a:lumMod val="75000"/>
                    <a:lumOff val="25000"/>
                  </a:schemeClr>
                </a:solidFill>
              </a:rPr>
              <a:t>智能家居系统的设计与实现</a:t>
            </a:r>
          </a:p>
        </p:txBody>
      </p:sp>
      <p:grpSp>
        <p:nvGrpSpPr>
          <p:cNvPr id="17" name="组合 16"/>
          <p:cNvGrpSpPr/>
          <p:nvPr/>
        </p:nvGrpSpPr>
        <p:grpSpPr>
          <a:xfrm>
            <a:off x="3623547" y="4449883"/>
            <a:ext cx="2223386" cy="526005"/>
            <a:chOff x="4474782" y="5065103"/>
            <a:chExt cx="1567268" cy="316214"/>
          </a:xfrm>
        </p:grpSpPr>
        <p:sp>
          <p:nvSpPr>
            <p:cNvPr id="15" name="圆角矩形 14"/>
            <p:cNvSpPr/>
            <p:nvPr/>
          </p:nvSpPr>
          <p:spPr>
            <a:xfrm>
              <a:off x="4474782" y="5065103"/>
              <a:ext cx="1567268" cy="316214"/>
            </a:xfrm>
            <a:prstGeom prst="roundRect">
              <a:avLst>
                <a:gd name="adj" fmla="val 50000"/>
              </a:avLst>
            </a:prstGeom>
            <a:ln w="22225">
              <a:solidFill>
                <a:schemeClr val="bg1"/>
              </a:solidFill>
            </a:ln>
            <a:effectLst>
              <a:outerShdw blurRad="114300" dist="508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4581803" y="5100110"/>
              <a:ext cx="1388408" cy="2232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>
                  <a:solidFill>
                    <a:schemeClr val="bg1"/>
                  </a:solidFill>
                </a:rPr>
                <a:t>答辩人：尤旋</a:t>
              </a: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6576444" y="4449883"/>
            <a:ext cx="2658941" cy="526005"/>
            <a:chOff x="6696860" y="5065438"/>
            <a:chExt cx="1627324" cy="316214"/>
          </a:xfrm>
        </p:grpSpPr>
        <p:sp>
          <p:nvSpPr>
            <p:cNvPr id="16" name="圆角矩形 15"/>
            <p:cNvSpPr/>
            <p:nvPr/>
          </p:nvSpPr>
          <p:spPr>
            <a:xfrm>
              <a:off x="6696860" y="5065438"/>
              <a:ext cx="1567268" cy="316214"/>
            </a:xfrm>
            <a:prstGeom prst="roundRect">
              <a:avLst>
                <a:gd name="adj" fmla="val 50000"/>
              </a:avLst>
            </a:prstGeom>
            <a:ln w="22225">
              <a:solidFill>
                <a:schemeClr val="bg1"/>
              </a:solidFill>
            </a:ln>
            <a:effectLst>
              <a:outerShdw blurRad="114300" dist="508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6756916" y="5108729"/>
              <a:ext cx="1567268" cy="2220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>
                  <a:solidFill>
                    <a:schemeClr val="bg1"/>
                  </a:solidFill>
                </a:rPr>
                <a:t>指导老师：李涛</a:t>
              </a: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3623547" y="5367465"/>
            <a:ext cx="831451" cy="765378"/>
            <a:chOff x="4688155" y="5875923"/>
            <a:chExt cx="342764" cy="342764"/>
          </a:xfrm>
        </p:grpSpPr>
        <p:sp>
          <p:nvSpPr>
            <p:cNvPr id="21" name="椭圆 20"/>
            <p:cNvSpPr/>
            <p:nvPr/>
          </p:nvSpPr>
          <p:spPr>
            <a:xfrm>
              <a:off x="4688155" y="5875923"/>
              <a:ext cx="342764" cy="34276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2" name="组合 21"/>
            <p:cNvGrpSpPr>
              <a:grpSpLocks/>
            </p:cNvGrpSpPr>
            <p:nvPr/>
          </p:nvGrpSpPr>
          <p:grpSpPr>
            <a:xfrm>
              <a:off x="4763028" y="5947390"/>
              <a:ext cx="193018" cy="199830"/>
              <a:chOff x="5753100" y="3041650"/>
              <a:chExt cx="682626" cy="771526"/>
            </a:xfrm>
            <a:solidFill>
              <a:schemeClr val="accent1"/>
            </a:solidFill>
          </p:grpSpPr>
          <p:sp>
            <p:nvSpPr>
              <p:cNvPr id="23" name="Oval 202"/>
              <p:cNvSpPr>
                <a:spLocks noChangeArrowheads="1"/>
              </p:cNvSpPr>
              <p:nvPr/>
            </p:nvSpPr>
            <p:spPr bwMode="auto">
              <a:xfrm>
                <a:off x="5908675" y="3041650"/>
                <a:ext cx="119063" cy="14763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" name="Freeform 203"/>
              <p:cNvSpPr>
                <a:spLocks/>
              </p:cNvSpPr>
              <p:nvPr/>
            </p:nvSpPr>
            <p:spPr bwMode="auto">
              <a:xfrm>
                <a:off x="6103938" y="3413125"/>
                <a:ext cx="46038" cy="84138"/>
              </a:xfrm>
              <a:custGeom>
                <a:avLst/>
                <a:gdLst>
                  <a:gd name="T0" fmla="*/ 2 w 12"/>
                  <a:gd name="T1" fmla="*/ 22 h 22"/>
                  <a:gd name="T2" fmla="*/ 10 w 12"/>
                  <a:gd name="T3" fmla="*/ 22 h 22"/>
                  <a:gd name="T4" fmla="*/ 12 w 12"/>
                  <a:gd name="T5" fmla="*/ 20 h 22"/>
                  <a:gd name="T6" fmla="*/ 12 w 12"/>
                  <a:gd name="T7" fmla="*/ 2 h 22"/>
                  <a:gd name="T8" fmla="*/ 10 w 12"/>
                  <a:gd name="T9" fmla="*/ 0 h 22"/>
                  <a:gd name="T10" fmla="*/ 2 w 12"/>
                  <a:gd name="T11" fmla="*/ 0 h 22"/>
                  <a:gd name="T12" fmla="*/ 0 w 12"/>
                  <a:gd name="T13" fmla="*/ 2 h 22"/>
                  <a:gd name="T14" fmla="*/ 0 w 12"/>
                  <a:gd name="T15" fmla="*/ 20 h 22"/>
                  <a:gd name="T16" fmla="*/ 2 w 12"/>
                  <a:gd name="T17" fmla="*/ 2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" h="22">
                    <a:moveTo>
                      <a:pt x="2" y="22"/>
                    </a:moveTo>
                    <a:cubicBezTo>
                      <a:pt x="10" y="22"/>
                      <a:pt x="10" y="22"/>
                      <a:pt x="10" y="22"/>
                    </a:cubicBezTo>
                    <a:cubicBezTo>
                      <a:pt x="11" y="22"/>
                      <a:pt x="12" y="21"/>
                      <a:pt x="12" y="20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1"/>
                      <a:pt x="11" y="0"/>
                      <a:pt x="10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1"/>
                      <a:pt x="1" y="22"/>
                      <a:pt x="2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" name="Freeform 204"/>
              <p:cNvSpPr>
                <a:spLocks/>
              </p:cNvSpPr>
              <p:nvPr/>
            </p:nvSpPr>
            <p:spPr bwMode="auto">
              <a:xfrm>
                <a:off x="6313488" y="3413125"/>
                <a:ext cx="46038" cy="84138"/>
              </a:xfrm>
              <a:custGeom>
                <a:avLst/>
                <a:gdLst>
                  <a:gd name="T0" fmla="*/ 3 w 12"/>
                  <a:gd name="T1" fmla="*/ 22 h 22"/>
                  <a:gd name="T2" fmla="*/ 10 w 12"/>
                  <a:gd name="T3" fmla="*/ 22 h 22"/>
                  <a:gd name="T4" fmla="*/ 12 w 12"/>
                  <a:gd name="T5" fmla="*/ 20 h 22"/>
                  <a:gd name="T6" fmla="*/ 12 w 12"/>
                  <a:gd name="T7" fmla="*/ 2 h 22"/>
                  <a:gd name="T8" fmla="*/ 10 w 12"/>
                  <a:gd name="T9" fmla="*/ 0 h 22"/>
                  <a:gd name="T10" fmla="*/ 3 w 12"/>
                  <a:gd name="T11" fmla="*/ 0 h 22"/>
                  <a:gd name="T12" fmla="*/ 0 w 12"/>
                  <a:gd name="T13" fmla="*/ 2 h 22"/>
                  <a:gd name="T14" fmla="*/ 0 w 12"/>
                  <a:gd name="T15" fmla="*/ 20 h 22"/>
                  <a:gd name="T16" fmla="*/ 3 w 12"/>
                  <a:gd name="T17" fmla="*/ 2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" h="22">
                    <a:moveTo>
                      <a:pt x="3" y="22"/>
                    </a:moveTo>
                    <a:cubicBezTo>
                      <a:pt x="10" y="22"/>
                      <a:pt x="10" y="22"/>
                      <a:pt x="10" y="22"/>
                    </a:cubicBezTo>
                    <a:cubicBezTo>
                      <a:pt x="12" y="22"/>
                      <a:pt x="12" y="21"/>
                      <a:pt x="12" y="20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1"/>
                      <a:pt x="12" y="0"/>
                      <a:pt x="10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1"/>
                      <a:pt x="1" y="22"/>
                      <a:pt x="3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" name="Freeform 205"/>
              <p:cNvSpPr>
                <a:spLocks noEditPoints="1"/>
              </p:cNvSpPr>
              <p:nvPr/>
            </p:nvSpPr>
            <p:spPr bwMode="auto">
              <a:xfrm>
                <a:off x="6030913" y="3444875"/>
                <a:ext cx="404813" cy="360363"/>
              </a:xfrm>
              <a:custGeom>
                <a:avLst/>
                <a:gdLst>
                  <a:gd name="T0" fmla="*/ 94 w 106"/>
                  <a:gd name="T1" fmla="*/ 0 h 95"/>
                  <a:gd name="T2" fmla="*/ 91 w 106"/>
                  <a:gd name="T3" fmla="*/ 0 h 95"/>
                  <a:gd name="T4" fmla="*/ 91 w 106"/>
                  <a:gd name="T5" fmla="*/ 12 h 95"/>
                  <a:gd name="T6" fmla="*/ 84 w 106"/>
                  <a:gd name="T7" fmla="*/ 18 h 95"/>
                  <a:gd name="T8" fmla="*/ 77 w 106"/>
                  <a:gd name="T9" fmla="*/ 18 h 95"/>
                  <a:gd name="T10" fmla="*/ 70 w 106"/>
                  <a:gd name="T11" fmla="*/ 12 h 95"/>
                  <a:gd name="T12" fmla="*/ 70 w 106"/>
                  <a:gd name="T13" fmla="*/ 0 h 95"/>
                  <a:gd name="T14" fmla="*/ 36 w 106"/>
                  <a:gd name="T15" fmla="*/ 0 h 95"/>
                  <a:gd name="T16" fmla="*/ 36 w 106"/>
                  <a:gd name="T17" fmla="*/ 12 h 95"/>
                  <a:gd name="T18" fmla="*/ 29 w 106"/>
                  <a:gd name="T19" fmla="*/ 18 h 95"/>
                  <a:gd name="T20" fmla="*/ 21 w 106"/>
                  <a:gd name="T21" fmla="*/ 18 h 95"/>
                  <a:gd name="T22" fmla="*/ 15 w 106"/>
                  <a:gd name="T23" fmla="*/ 12 h 95"/>
                  <a:gd name="T24" fmla="*/ 15 w 106"/>
                  <a:gd name="T25" fmla="*/ 0 h 95"/>
                  <a:gd name="T26" fmla="*/ 12 w 106"/>
                  <a:gd name="T27" fmla="*/ 0 h 95"/>
                  <a:gd name="T28" fmla="*/ 0 w 106"/>
                  <a:gd name="T29" fmla="*/ 13 h 95"/>
                  <a:gd name="T30" fmla="*/ 0 w 106"/>
                  <a:gd name="T31" fmla="*/ 36 h 95"/>
                  <a:gd name="T32" fmla="*/ 0 w 106"/>
                  <a:gd name="T33" fmla="*/ 83 h 95"/>
                  <a:gd name="T34" fmla="*/ 12 w 106"/>
                  <a:gd name="T35" fmla="*/ 95 h 95"/>
                  <a:gd name="T36" fmla="*/ 94 w 106"/>
                  <a:gd name="T37" fmla="*/ 95 h 95"/>
                  <a:gd name="T38" fmla="*/ 106 w 106"/>
                  <a:gd name="T39" fmla="*/ 83 h 95"/>
                  <a:gd name="T40" fmla="*/ 106 w 106"/>
                  <a:gd name="T41" fmla="*/ 36 h 95"/>
                  <a:gd name="T42" fmla="*/ 106 w 106"/>
                  <a:gd name="T43" fmla="*/ 13 h 95"/>
                  <a:gd name="T44" fmla="*/ 94 w 106"/>
                  <a:gd name="T45" fmla="*/ 0 h 95"/>
                  <a:gd name="T46" fmla="*/ 98 w 106"/>
                  <a:gd name="T47" fmla="*/ 83 h 95"/>
                  <a:gd name="T48" fmla="*/ 94 w 106"/>
                  <a:gd name="T49" fmla="*/ 88 h 95"/>
                  <a:gd name="T50" fmla="*/ 12 w 106"/>
                  <a:gd name="T51" fmla="*/ 88 h 95"/>
                  <a:gd name="T52" fmla="*/ 8 w 106"/>
                  <a:gd name="T53" fmla="*/ 83 h 95"/>
                  <a:gd name="T54" fmla="*/ 8 w 106"/>
                  <a:gd name="T55" fmla="*/ 36 h 95"/>
                  <a:gd name="T56" fmla="*/ 98 w 106"/>
                  <a:gd name="T57" fmla="*/ 36 h 95"/>
                  <a:gd name="T58" fmla="*/ 98 w 106"/>
                  <a:gd name="T59" fmla="*/ 83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06" h="95">
                    <a:moveTo>
                      <a:pt x="94" y="0"/>
                    </a:moveTo>
                    <a:cubicBezTo>
                      <a:pt x="91" y="0"/>
                      <a:pt x="91" y="0"/>
                      <a:pt x="91" y="0"/>
                    </a:cubicBezTo>
                    <a:cubicBezTo>
                      <a:pt x="91" y="12"/>
                      <a:pt x="91" y="12"/>
                      <a:pt x="91" y="12"/>
                    </a:cubicBezTo>
                    <a:cubicBezTo>
                      <a:pt x="91" y="15"/>
                      <a:pt x="88" y="18"/>
                      <a:pt x="84" y="18"/>
                    </a:cubicBezTo>
                    <a:cubicBezTo>
                      <a:pt x="77" y="18"/>
                      <a:pt x="77" y="18"/>
                      <a:pt x="77" y="18"/>
                    </a:cubicBezTo>
                    <a:cubicBezTo>
                      <a:pt x="73" y="18"/>
                      <a:pt x="70" y="15"/>
                      <a:pt x="70" y="12"/>
                    </a:cubicBezTo>
                    <a:cubicBezTo>
                      <a:pt x="70" y="0"/>
                      <a:pt x="70" y="0"/>
                      <a:pt x="70" y="0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36" y="12"/>
                      <a:pt x="36" y="12"/>
                      <a:pt x="36" y="12"/>
                    </a:cubicBezTo>
                    <a:cubicBezTo>
                      <a:pt x="36" y="15"/>
                      <a:pt x="33" y="18"/>
                      <a:pt x="29" y="18"/>
                    </a:cubicBezTo>
                    <a:cubicBezTo>
                      <a:pt x="21" y="18"/>
                      <a:pt x="21" y="18"/>
                      <a:pt x="21" y="18"/>
                    </a:cubicBezTo>
                    <a:cubicBezTo>
                      <a:pt x="18" y="18"/>
                      <a:pt x="15" y="15"/>
                      <a:pt x="15" y="12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6"/>
                      <a:pt x="0" y="13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83"/>
                      <a:pt x="0" y="83"/>
                      <a:pt x="0" y="83"/>
                    </a:cubicBezTo>
                    <a:cubicBezTo>
                      <a:pt x="0" y="90"/>
                      <a:pt x="5" y="95"/>
                      <a:pt x="12" y="95"/>
                    </a:cubicBezTo>
                    <a:cubicBezTo>
                      <a:pt x="94" y="95"/>
                      <a:pt x="94" y="95"/>
                      <a:pt x="94" y="95"/>
                    </a:cubicBezTo>
                    <a:cubicBezTo>
                      <a:pt x="100" y="95"/>
                      <a:pt x="106" y="90"/>
                      <a:pt x="106" y="83"/>
                    </a:cubicBezTo>
                    <a:cubicBezTo>
                      <a:pt x="106" y="36"/>
                      <a:pt x="106" y="36"/>
                      <a:pt x="106" y="36"/>
                    </a:cubicBezTo>
                    <a:cubicBezTo>
                      <a:pt x="106" y="13"/>
                      <a:pt x="106" y="13"/>
                      <a:pt x="106" y="13"/>
                    </a:cubicBezTo>
                    <a:cubicBezTo>
                      <a:pt x="106" y="6"/>
                      <a:pt x="100" y="0"/>
                      <a:pt x="94" y="0"/>
                    </a:cubicBezTo>
                    <a:close/>
                    <a:moveTo>
                      <a:pt x="98" y="83"/>
                    </a:moveTo>
                    <a:cubicBezTo>
                      <a:pt x="98" y="86"/>
                      <a:pt x="96" y="88"/>
                      <a:pt x="94" y="88"/>
                    </a:cubicBezTo>
                    <a:cubicBezTo>
                      <a:pt x="12" y="88"/>
                      <a:pt x="12" y="88"/>
                      <a:pt x="12" y="88"/>
                    </a:cubicBezTo>
                    <a:cubicBezTo>
                      <a:pt x="10" y="88"/>
                      <a:pt x="8" y="86"/>
                      <a:pt x="8" y="83"/>
                    </a:cubicBezTo>
                    <a:cubicBezTo>
                      <a:pt x="8" y="36"/>
                      <a:pt x="8" y="36"/>
                      <a:pt x="8" y="36"/>
                    </a:cubicBezTo>
                    <a:cubicBezTo>
                      <a:pt x="98" y="36"/>
                      <a:pt x="98" y="36"/>
                      <a:pt x="98" y="36"/>
                    </a:cubicBezTo>
                    <a:lnTo>
                      <a:pt x="98" y="8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" name="Rectangle 206"/>
              <p:cNvSpPr>
                <a:spLocks noChangeArrowheads="1"/>
              </p:cNvSpPr>
              <p:nvPr/>
            </p:nvSpPr>
            <p:spPr bwMode="auto">
              <a:xfrm>
                <a:off x="6084888" y="3611563"/>
                <a:ext cx="79375" cy="3016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" name="Rectangle 207"/>
              <p:cNvSpPr>
                <a:spLocks noChangeArrowheads="1"/>
              </p:cNvSpPr>
              <p:nvPr/>
            </p:nvSpPr>
            <p:spPr bwMode="auto">
              <a:xfrm>
                <a:off x="6191250" y="3611563"/>
                <a:ext cx="79375" cy="3016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" name="Rectangle 208"/>
              <p:cNvSpPr>
                <a:spLocks noChangeArrowheads="1"/>
              </p:cNvSpPr>
              <p:nvPr/>
            </p:nvSpPr>
            <p:spPr bwMode="auto">
              <a:xfrm>
                <a:off x="6294438" y="3611563"/>
                <a:ext cx="79375" cy="3016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" name="Rectangle 209"/>
              <p:cNvSpPr>
                <a:spLocks noChangeArrowheads="1"/>
              </p:cNvSpPr>
              <p:nvPr/>
            </p:nvSpPr>
            <p:spPr bwMode="auto">
              <a:xfrm>
                <a:off x="6084888" y="3663950"/>
                <a:ext cx="79375" cy="269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" name="Rectangle 210"/>
              <p:cNvSpPr>
                <a:spLocks noChangeArrowheads="1"/>
              </p:cNvSpPr>
              <p:nvPr/>
            </p:nvSpPr>
            <p:spPr bwMode="auto">
              <a:xfrm>
                <a:off x="6191250" y="3663950"/>
                <a:ext cx="79375" cy="269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" name="Rectangle 211"/>
              <p:cNvSpPr>
                <a:spLocks noChangeArrowheads="1"/>
              </p:cNvSpPr>
              <p:nvPr/>
            </p:nvSpPr>
            <p:spPr bwMode="auto">
              <a:xfrm>
                <a:off x="6294438" y="3663950"/>
                <a:ext cx="79375" cy="269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" name="Rectangle 212"/>
              <p:cNvSpPr>
                <a:spLocks noChangeArrowheads="1"/>
              </p:cNvSpPr>
              <p:nvPr/>
            </p:nvSpPr>
            <p:spPr bwMode="auto">
              <a:xfrm>
                <a:off x="6084888" y="3713163"/>
                <a:ext cx="79375" cy="269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4" name="Rectangle 213"/>
              <p:cNvSpPr>
                <a:spLocks noChangeArrowheads="1"/>
              </p:cNvSpPr>
              <p:nvPr/>
            </p:nvSpPr>
            <p:spPr bwMode="auto">
              <a:xfrm>
                <a:off x="6191250" y="3713163"/>
                <a:ext cx="79375" cy="269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5" name="Rectangle 214"/>
              <p:cNvSpPr>
                <a:spLocks noChangeArrowheads="1"/>
              </p:cNvSpPr>
              <p:nvPr/>
            </p:nvSpPr>
            <p:spPr bwMode="auto">
              <a:xfrm>
                <a:off x="6294438" y="3713163"/>
                <a:ext cx="79375" cy="269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6" name="Rectangle 215"/>
              <p:cNvSpPr>
                <a:spLocks noChangeArrowheads="1"/>
              </p:cNvSpPr>
              <p:nvPr/>
            </p:nvSpPr>
            <p:spPr bwMode="auto">
              <a:xfrm>
                <a:off x="5965825" y="3398838"/>
                <a:ext cx="1588" cy="15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7" name="Freeform 216"/>
              <p:cNvSpPr>
                <a:spLocks noEditPoints="1"/>
              </p:cNvSpPr>
              <p:nvPr/>
            </p:nvSpPr>
            <p:spPr bwMode="auto">
              <a:xfrm>
                <a:off x="5753100" y="3208338"/>
                <a:ext cx="427038" cy="604838"/>
              </a:xfrm>
              <a:custGeom>
                <a:avLst/>
                <a:gdLst>
                  <a:gd name="T0" fmla="*/ 111 w 112"/>
                  <a:gd name="T1" fmla="*/ 23 h 159"/>
                  <a:gd name="T2" fmla="*/ 106 w 112"/>
                  <a:gd name="T3" fmla="*/ 19 h 159"/>
                  <a:gd name="T4" fmla="*/ 83 w 112"/>
                  <a:gd name="T5" fmla="*/ 2 h 159"/>
                  <a:gd name="T6" fmla="*/ 77 w 112"/>
                  <a:gd name="T7" fmla="*/ 0 h 159"/>
                  <a:gd name="T8" fmla="*/ 70 w 112"/>
                  <a:gd name="T9" fmla="*/ 0 h 159"/>
                  <a:gd name="T10" fmla="*/ 68 w 112"/>
                  <a:gd name="T11" fmla="*/ 10 h 159"/>
                  <a:gd name="T12" fmla="*/ 56 w 112"/>
                  <a:gd name="T13" fmla="*/ 50 h 159"/>
                  <a:gd name="T14" fmla="*/ 56 w 112"/>
                  <a:gd name="T15" fmla="*/ 51 h 159"/>
                  <a:gd name="T16" fmla="*/ 56 w 112"/>
                  <a:gd name="T17" fmla="*/ 50 h 159"/>
                  <a:gd name="T18" fmla="*/ 45 w 112"/>
                  <a:gd name="T19" fmla="*/ 10 h 159"/>
                  <a:gd name="T20" fmla="*/ 43 w 112"/>
                  <a:gd name="T21" fmla="*/ 0 h 159"/>
                  <a:gd name="T22" fmla="*/ 35 w 112"/>
                  <a:gd name="T23" fmla="*/ 0 h 159"/>
                  <a:gd name="T24" fmla="*/ 28 w 112"/>
                  <a:gd name="T25" fmla="*/ 4 h 159"/>
                  <a:gd name="T26" fmla="*/ 0 w 112"/>
                  <a:gd name="T27" fmla="*/ 44 h 159"/>
                  <a:gd name="T28" fmla="*/ 0 w 112"/>
                  <a:gd name="T29" fmla="*/ 44 h 159"/>
                  <a:gd name="T30" fmla="*/ 0 w 112"/>
                  <a:gd name="T31" fmla="*/ 45 h 159"/>
                  <a:gd name="T32" fmla="*/ 2 w 112"/>
                  <a:gd name="T33" fmla="*/ 48 h 159"/>
                  <a:gd name="T34" fmla="*/ 9 w 112"/>
                  <a:gd name="T35" fmla="*/ 61 h 159"/>
                  <a:gd name="T36" fmla="*/ 29 w 112"/>
                  <a:gd name="T37" fmla="*/ 72 h 159"/>
                  <a:gd name="T38" fmla="*/ 29 w 112"/>
                  <a:gd name="T39" fmla="*/ 84 h 159"/>
                  <a:gd name="T40" fmla="*/ 34 w 112"/>
                  <a:gd name="T41" fmla="*/ 159 h 159"/>
                  <a:gd name="T42" fmla="*/ 55 w 112"/>
                  <a:gd name="T43" fmla="*/ 84 h 159"/>
                  <a:gd name="T44" fmla="*/ 60 w 112"/>
                  <a:gd name="T45" fmla="*/ 159 h 159"/>
                  <a:gd name="T46" fmla="*/ 67 w 112"/>
                  <a:gd name="T47" fmla="*/ 145 h 159"/>
                  <a:gd name="T48" fmla="*/ 76 w 112"/>
                  <a:gd name="T49" fmla="*/ 59 h 159"/>
                  <a:gd name="T50" fmla="*/ 110 w 112"/>
                  <a:gd name="T51" fmla="*/ 41 h 159"/>
                  <a:gd name="T52" fmla="*/ 112 w 112"/>
                  <a:gd name="T53" fmla="*/ 24 h 159"/>
                  <a:gd name="T54" fmla="*/ 27 w 112"/>
                  <a:gd name="T55" fmla="*/ 51 h 159"/>
                  <a:gd name="T56" fmla="*/ 21 w 112"/>
                  <a:gd name="T57" fmla="*/ 40 h 159"/>
                  <a:gd name="T58" fmla="*/ 30 w 112"/>
                  <a:gd name="T59" fmla="*/ 55 h 159"/>
                  <a:gd name="T60" fmla="*/ 68 w 112"/>
                  <a:gd name="T61" fmla="*/ 39 h 159"/>
                  <a:gd name="T62" fmla="*/ 82 w 112"/>
                  <a:gd name="T63" fmla="*/ 25 h 159"/>
                  <a:gd name="T64" fmla="*/ 88 w 112"/>
                  <a:gd name="T65" fmla="*/ 30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12" h="159">
                    <a:moveTo>
                      <a:pt x="112" y="24"/>
                    </a:moveTo>
                    <a:cubicBezTo>
                      <a:pt x="111" y="23"/>
                      <a:pt x="111" y="23"/>
                      <a:pt x="111" y="23"/>
                    </a:cubicBezTo>
                    <a:cubicBezTo>
                      <a:pt x="110" y="22"/>
                      <a:pt x="110" y="22"/>
                      <a:pt x="110" y="22"/>
                    </a:cubicBezTo>
                    <a:cubicBezTo>
                      <a:pt x="106" y="19"/>
                      <a:pt x="106" y="19"/>
                      <a:pt x="106" y="19"/>
                    </a:cubicBezTo>
                    <a:cubicBezTo>
                      <a:pt x="98" y="13"/>
                      <a:pt x="98" y="13"/>
                      <a:pt x="98" y="13"/>
                    </a:cubicBezTo>
                    <a:cubicBezTo>
                      <a:pt x="83" y="2"/>
                      <a:pt x="83" y="2"/>
                      <a:pt x="83" y="2"/>
                    </a:cubicBezTo>
                    <a:cubicBezTo>
                      <a:pt x="81" y="1"/>
                      <a:pt x="80" y="0"/>
                      <a:pt x="78" y="0"/>
                    </a:cubicBezTo>
                    <a:cubicBezTo>
                      <a:pt x="78" y="0"/>
                      <a:pt x="78" y="0"/>
                      <a:pt x="77" y="0"/>
                    </a:cubicBezTo>
                    <a:cubicBezTo>
                      <a:pt x="75" y="0"/>
                      <a:pt x="72" y="0"/>
                      <a:pt x="70" y="0"/>
                    </a:cubicBezTo>
                    <a:cubicBezTo>
                      <a:pt x="70" y="0"/>
                      <a:pt x="70" y="0"/>
                      <a:pt x="70" y="0"/>
                    </a:cubicBezTo>
                    <a:cubicBezTo>
                      <a:pt x="76" y="5"/>
                      <a:pt x="76" y="5"/>
                      <a:pt x="76" y="5"/>
                    </a:cubicBezTo>
                    <a:cubicBezTo>
                      <a:pt x="68" y="10"/>
                      <a:pt x="68" y="10"/>
                      <a:pt x="68" y="10"/>
                    </a:cubicBezTo>
                    <a:cubicBezTo>
                      <a:pt x="72" y="16"/>
                      <a:pt x="72" y="16"/>
                      <a:pt x="72" y="16"/>
                    </a:cubicBezTo>
                    <a:cubicBezTo>
                      <a:pt x="56" y="50"/>
                      <a:pt x="56" y="50"/>
                      <a:pt x="56" y="50"/>
                    </a:cubicBezTo>
                    <a:cubicBezTo>
                      <a:pt x="57" y="51"/>
                      <a:pt x="57" y="51"/>
                      <a:pt x="57" y="51"/>
                    </a:cubicBezTo>
                    <a:cubicBezTo>
                      <a:pt x="56" y="51"/>
                      <a:pt x="56" y="51"/>
                      <a:pt x="56" y="51"/>
                    </a:cubicBezTo>
                    <a:cubicBezTo>
                      <a:pt x="56" y="51"/>
                      <a:pt x="56" y="51"/>
                      <a:pt x="56" y="51"/>
                    </a:cubicBezTo>
                    <a:cubicBezTo>
                      <a:pt x="56" y="50"/>
                      <a:pt x="56" y="50"/>
                      <a:pt x="56" y="50"/>
                    </a:cubicBezTo>
                    <a:cubicBezTo>
                      <a:pt x="41" y="16"/>
                      <a:pt x="41" y="16"/>
                      <a:pt x="41" y="16"/>
                    </a:cubicBezTo>
                    <a:cubicBezTo>
                      <a:pt x="45" y="10"/>
                      <a:pt x="45" y="10"/>
                      <a:pt x="45" y="10"/>
                    </a:cubicBezTo>
                    <a:cubicBezTo>
                      <a:pt x="36" y="5"/>
                      <a:pt x="36" y="5"/>
                      <a:pt x="36" y="5"/>
                    </a:cubicBezTo>
                    <a:cubicBezTo>
                      <a:pt x="43" y="0"/>
                      <a:pt x="43" y="0"/>
                      <a:pt x="43" y="0"/>
                    </a:cubicBezTo>
                    <a:cubicBezTo>
                      <a:pt x="43" y="0"/>
                      <a:pt x="43" y="0"/>
                      <a:pt x="43" y="0"/>
                    </a:cubicBezTo>
                    <a:cubicBezTo>
                      <a:pt x="41" y="0"/>
                      <a:pt x="38" y="0"/>
                      <a:pt x="35" y="0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2" y="1"/>
                      <a:pt x="30" y="2"/>
                      <a:pt x="28" y="4"/>
                    </a:cubicBezTo>
                    <a:cubicBezTo>
                      <a:pt x="1" y="32"/>
                      <a:pt x="1" y="32"/>
                      <a:pt x="1" y="32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0" y="45"/>
                      <a:pt x="0" y="45"/>
                      <a:pt x="0" y="45"/>
                    </a:cubicBezTo>
                    <a:cubicBezTo>
                      <a:pt x="1" y="46"/>
                      <a:pt x="1" y="46"/>
                      <a:pt x="1" y="46"/>
                    </a:cubicBezTo>
                    <a:cubicBezTo>
                      <a:pt x="2" y="48"/>
                      <a:pt x="2" y="48"/>
                      <a:pt x="2" y="48"/>
                    </a:cubicBezTo>
                    <a:cubicBezTo>
                      <a:pt x="4" y="52"/>
                      <a:pt x="4" y="52"/>
                      <a:pt x="4" y="52"/>
                    </a:cubicBezTo>
                    <a:cubicBezTo>
                      <a:pt x="9" y="61"/>
                      <a:pt x="9" y="61"/>
                      <a:pt x="9" y="61"/>
                    </a:cubicBezTo>
                    <a:cubicBezTo>
                      <a:pt x="18" y="78"/>
                      <a:pt x="18" y="78"/>
                      <a:pt x="18" y="78"/>
                    </a:cubicBezTo>
                    <a:cubicBezTo>
                      <a:pt x="22" y="76"/>
                      <a:pt x="26" y="74"/>
                      <a:pt x="29" y="72"/>
                    </a:cubicBezTo>
                    <a:cubicBezTo>
                      <a:pt x="29" y="76"/>
                      <a:pt x="29" y="80"/>
                      <a:pt x="29" y="83"/>
                    </a:cubicBezTo>
                    <a:cubicBezTo>
                      <a:pt x="29" y="83"/>
                      <a:pt x="29" y="84"/>
                      <a:pt x="29" y="84"/>
                    </a:cubicBezTo>
                    <a:cubicBezTo>
                      <a:pt x="30" y="84"/>
                      <a:pt x="31" y="84"/>
                      <a:pt x="31" y="84"/>
                    </a:cubicBezTo>
                    <a:cubicBezTo>
                      <a:pt x="34" y="159"/>
                      <a:pt x="34" y="159"/>
                      <a:pt x="34" y="159"/>
                    </a:cubicBezTo>
                    <a:cubicBezTo>
                      <a:pt x="55" y="159"/>
                      <a:pt x="55" y="159"/>
                      <a:pt x="55" y="159"/>
                    </a:cubicBezTo>
                    <a:cubicBezTo>
                      <a:pt x="56" y="137"/>
                      <a:pt x="56" y="99"/>
                      <a:pt x="55" y="84"/>
                    </a:cubicBezTo>
                    <a:cubicBezTo>
                      <a:pt x="56" y="84"/>
                      <a:pt x="57" y="84"/>
                      <a:pt x="58" y="84"/>
                    </a:cubicBezTo>
                    <a:cubicBezTo>
                      <a:pt x="60" y="159"/>
                      <a:pt x="60" y="159"/>
                      <a:pt x="60" y="159"/>
                    </a:cubicBezTo>
                    <a:cubicBezTo>
                      <a:pt x="74" y="159"/>
                      <a:pt x="74" y="159"/>
                      <a:pt x="74" y="159"/>
                    </a:cubicBezTo>
                    <a:cubicBezTo>
                      <a:pt x="70" y="156"/>
                      <a:pt x="67" y="151"/>
                      <a:pt x="67" y="145"/>
                    </a:cubicBezTo>
                    <a:cubicBezTo>
                      <a:pt x="67" y="75"/>
                      <a:pt x="67" y="75"/>
                      <a:pt x="67" y="75"/>
                    </a:cubicBezTo>
                    <a:cubicBezTo>
                      <a:pt x="67" y="68"/>
                      <a:pt x="71" y="62"/>
                      <a:pt x="76" y="59"/>
                    </a:cubicBezTo>
                    <a:cubicBezTo>
                      <a:pt x="77" y="60"/>
                      <a:pt x="78" y="61"/>
                      <a:pt x="78" y="62"/>
                    </a:cubicBezTo>
                    <a:cubicBezTo>
                      <a:pt x="110" y="41"/>
                      <a:pt x="110" y="41"/>
                      <a:pt x="110" y="41"/>
                    </a:cubicBezTo>
                    <a:cubicBezTo>
                      <a:pt x="111" y="40"/>
                      <a:pt x="111" y="40"/>
                      <a:pt x="111" y="40"/>
                    </a:cubicBezTo>
                    <a:lnTo>
                      <a:pt x="112" y="24"/>
                    </a:lnTo>
                    <a:close/>
                    <a:moveTo>
                      <a:pt x="30" y="55"/>
                    </a:moveTo>
                    <a:cubicBezTo>
                      <a:pt x="27" y="51"/>
                      <a:pt x="27" y="51"/>
                      <a:pt x="27" y="51"/>
                    </a:cubicBezTo>
                    <a:cubicBezTo>
                      <a:pt x="22" y="43"/>
                      <a:pt x="22" y="43"/>
                      <a:pt x="22" y="43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31" y="28"/>
                      <a:pt x="31" y="28"/>
                      <a:pt x="31" y="28"/>
                    </a:cubicBezTo>
                    <a:cubicBezTo>
                      <a:pt x="30" y="37"/>
                      <a:pt x="30" y="46"/>
                      <a:pt x="30" y="55"/>
                    </a:cubicBezTo>
                    <a:close/>
                    <a:moveTo>
                      <a:pt x="70" y="41"/>
                    </a:moveTo>
                    <a:cubicBezTo>
                      <a:pt x="68" y="39"/>
                      <a:pt x="68" y="39"/>
                      <a:pt x="68" y="39"/>
                    </a:cubicBezTo>
                    <a:cubicBezTo>
                      <a:pt x="82" y="30"/>
                      <a:pt x="82" y="30"/>
                      <a:pt x="82" y="30"/>
                    </a:cubicBezTo>
                    <a:cubicBezTo>
                      <a:pt x="82" y="28"/>
                      <a:pt x="82" y="27"/>
                      <a:pt x="82" y="25"/>
                    </a:cubicBezTo>
                    <a:cubicBezTo>
                      <a:pt x="86" y="28"/>
                      <a:pt x="86" y="28"/>
                      <a:pt x="86" y="28"/>
                    </a:cubicBezTo>
                    <a:cubicBezTo>
                      <a:pt x="88" y="30"/>
                      <a:pt x="88" y="30"/>
                      <a:pt x="88" y="30"/>
                    </a:cubicBezTo>
                    <a:lnTo>
                      <a:pt x="70" y="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" name="Freeform 217"/>
              <p:cNvSpPr>
                <a:spLocks/>
              </p:cNvSpPr>
              <p:nvPr/>
            </p:nvSpPr>
            <p:spPr bwMode="auto">
              <a:xfrm>
                <a:off x="5946775" y="3201988"/>
                <a:ext cx="42863" cy="44450"/>
              </a:xfrm>
              <a:custGeom>
                <a:avLst/>
                <a:gdLst>
                  <a:gd name="T0" fmla="*/ 22 w 27"/>
                  <a:gd name="T1" fmla="*/ 0 h 28"/>
                  <a:gd name="T2" fmla="*/ 27 w 27"/>
                  <a:gd name="T3" fmla="*/ 16 h 28"/>
                  <a:gd name="T4" fmla="*/ 12 w 27"/>
                  <a:gd name="T5" fmla="*/ 28 h 28"/>
                  <a:gd name="T6" fmla="*/ 0 w 27"/>
                  <a:gd name="T7" fmla="*/ 16 h 28"/>
                  <a:gd name="T8" fmla="*/ 5 w 27"/>
                  <a:gd name="T9" fmla="*/ 0 h 28"/>
                  <a:gd name="T10" fmla="*/ 22 w 27"/>
                  <a:gd name="T11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7" h="28">
                    <a:moveTo>
                      <a:pt x="22" y="0"/>
                    </a:moveTo>
                    <a:lnTo>
                      <a:pt x="27" y="16"/>
                    </a:lnTo>
                    <a:lnTo>
                      <a:pt x="12" y="28"/>
                    </a:lnTo>
                    <a:lnTo>
                      <a:pt x="0" y="16"/>
                    </a:lnTo>
                    <a:lnTo>
                      <a:pt x="5" y="0"/>
                    </a:lnTo>
                    <a:lnTo>
                      <a:pt x="2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9" name="Freeform 218"/>
              <p:cNvSpPr>
                <a:spLocks/>
              </p:cNvSpPr>
              <p:nvPr/>
            </p:nvSpPr>
            <p:spPr bwMode="auto">
              <a:xfrm>
                <a:off x="5946775" y="3232150"/>
                <a:ext cx="42863" cy="185738"/>
              </a:xfrm>
              <a:custGeom>
                <a:avLst/>
                <a:gdLst>
                  <a:gd name="T0" fmla="*/ 22 w 27"/>
                  <a:gd name="T1" fmla="*/ 0 h 117"/>
                  <a:gd name="T2" fmla="*/ 27 w 27"/>
                  <a:gd name="T3" fmla="*/ 105 h 117"/>
                  <a:gd name="T4" fmla="*/ 12 w 27"/>
                  <a:gd name="T5" fmla="*/ 117 h 117"/>
                  <a:gd name="T6" fmla="*/ 0 w 27"/>
                  <a:gd name="T7" fmla="*/ 105 h 117"/>
                  <a:gd name="T8" fmla="*/ 5 w 27"/>
                  <a:gd name="T9" fmla="*/ 0 h 117"/>
                  <a:gd name="T10" fmla="*/ 22 w 27"/>
                  <a:gd name="T11" fmla="*/ 0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7" h="117">
                    <a:moveTo>
                      <a:pt x="22" y="0"/>
                    </a:moveTo>
                    <a:lnTo>
                      <a:pt x="27" y="105"/>
                    </a:lnTo>
                    <a:lnTo>
                      <a:pt x="12" y="117"/>
                    </a:lnTo>
                    <a:lnTo>
                      <a:pt x="0" y="105"/>
                    </a:lnTo>
                    <a:lnTo>
                      <a:pt x="5" y="0"/>
                    </a:lnTo>
                    <a:lnTo>
                      <a:pt x="2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40" name="组合 39"/>
          <p:cNvGrpSpPr/>
          <p:nvPr/>
        </p:nvGrpSpPr>
        <p:grpSpPr>
          <a:xfrm>
            <a:off x="4742900" y="5400490"/>
            <a:ext cx="831451" cy="765378"/>
            <a:chOff x="5306387" y="5875923"/>
            <a:chExt cx="342764" cy="342764"/>
          </a:xfrm>
        </p:grpSpPr>
        <p:sp>
          <p:nvSpPr>
            <p:cNvPr id="41" name="椭圆 40"/>
            <p:cNvSpPr/>
            <p:nvPr/>
          </p:nvSpPr>
          <p:spPr>
            <a:xfrm>
              <a:off x="5306387" y="5875923"/>
              <a:ext cx="342764" cy="34276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42" name="组合 41"/>
            <p:cNvGrpSpPr/>
            <p:nvPr/>
          </p:nvGrpSpPr>
          <p:grpSpPr>
            <a:xfrm>
              <a:off x="5370562" y="5961635"/>
              <a:ext cx="214413" cy="171339"/>
              <a:chOff x="5738813" y="3144838"/>
              <a:chExt cx="711200" cy="568325"/>
            </a:xfrm>
            <a:solidFill>
              <a:schemeClr val="accent1"/>
            </a:solidFill>
          </p:grpSpPr>
          <p:sp>
            <p:nvSpPr>
              <p:cNvPr id="43" name="Freeform 103"/>
              <p:cNvSpPr>
                <a:spLocks/>
              </p:cNvSpPr>
              <p:nvPr/>
            </p:nvSpPr>
            <p:spPr bwMode="auto">
              <a:xfrm>
                <a:off x="5821363" y="3159126"/>
                <a:ext cx="533400" cy="371475"/>
              </a:xfrm>
              <a:custGeom>
                <a:avLst/>
                <a:gdLst>
                  <a:gd name="T0" fmla="*/ 22 w 336"/>
                  <a:gd name="T1" fmla="*/ 234 h 234"/>
                  <a:gd name="T2" fmla="*/ 0 w 336"/>
                  <a:gd name="T3" fmla="*/ 215 h 234"/>
                  <a:gd name="T4" fmla="*/ 135 w 336"/>
                  <a:gd name="T5" fmla="*/ 56 h 234"/>
                  <a:gd name="T6" fmla="*/ 216 w 336"/>
                  <a:gd name="T7" fmla="*/ 126 h 234"/>
                  <a:gd name="T8" fmla="*/ 312 w 336"/>
                  <a:gd name="T9" fmla="*/ 0 h 234"/>
                  <a:gd name="T10" fmla="*/ 336 w 336"/>
                  <a:gd name="T11" fmla="*/ 17 h 234"/>
                  <a:gd name="T12" fmla="*/ 219 w 336"/>
                  <a:gd name="T13" fmla="*/ 171 h 234"/>
                  <a:gd name="T14" fmla="*/ 137 w 336"/>
                  <a:gd name="T15" fmla="*/ 99 h 234"/>
                  <a:gd name="T16" fmla="*/ 22 w 336"/>
                  <a:gd name="T17" fmla="*/ 234 h 234"/>
                  <a:gd name="T18" fmla="*/ 22 w 336"/>
                  <a:gd name="T19" fmla="*/ 234 h 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36" h="234">
                    <a:moveTo>
                      <a:pt x="22" y="234"/>
                    </a:moveTo>
                    <a:lnTo>
                      <a:pt x="0" y="215"/>
                    </a:lnTo>
                    <a:lnTo>
                      <a:pt x="135" y="56"/>
                    </a:lnTo>
                    <a:lnTo>
                      <a:pt x="216" y="126"/>
                    </a:lnTo>
                    <a:lnTo>
                      <a:pt x="312" y="0"/>
                    </a:lnTo>
                    <a:lnTo>
                      <a:pt x="336" y="17"/>
                    </a:lnTo>
                    <a:lnTo>
                      <a:pt x="219" y="171"/>
                    </a:lnTo>
                    <a:lnTo>
                      <a:pt x="137" y="99"/>
                    </a:lnTo>
                    <a:lnTo>
                      <a:pt x="22" y="234"/>
                    </a:lnTo>
                    <a:lnTo>
                      <a:pt x="22" y="23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4" name="Freeform 104"/>
              <p:cNvSpPr>
                <a:spLocks/>
              </p:cNvSpPr>
              <p:nvPr/>
            </p:nvSpPr>
            <p:spPr bwMode="auto">
              <a:xfrm>
                <a:off x="6248401" y="3148013"/>
                <a:ext cx="117475" cy="119063"/>
              </a:xfrm>
              <a:custGeom>
                <a:avLst/>
                <a:gdLst>
                  <a:gd name="T0" fmla="*/ 0 w 74"/>
                  <a:gd name="T1" fmla="*/ 0 h 75"/>
                  <a:gd name="T2" fmla="*/ 74 w 74"/>
                  <a:gd name="T3" fmla="*/ 0 h 75"/>
                  <a:gd name="T4" fmla="*/ 74 w 74"/>
                  <a:gd name="T5" fmla="*/ 75 h 75"/>
                  <a:gd name="T6" fmla="*/ 0 w 74"/>
                  <a:gd name="T7" fmla="*/ 0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4" h="75">
                    <a:moveTo>
                      <a:pt x="0" y="0"/>
                    </a:moveTo>
                    <a:lnTo>
                      <a:pt x="74" y="0"/>
                    </a:lnTo>
                    <a:lnTo>
                      <a:pt x="74" y="75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5" name="Freeform 105"/>
              <p:cNvSpPr>
                <a:spLocks/>
              </p:cNvSpPr>
              <p:nvPr/>
            </p:nvSpPr>
            <p:spPr bwMode="auto">
              <a:xfrm>
                <a:off x="5738813" y="3144838"/>
                <a:ext cx="711200" cy="568325"/>
              </a:xfrm>
              <a:custGeom>
                <a:avLst/>
                <a:gdLst>
                  <a:gd name="T0" fmla="*/ 448 w 448"/>
                  <a:gd name="T1" fmla="*/ 358 h 358"/>
                  <a:gd name="T2" fmla="*/ 0 w 448"/>
                  <a:gd name="T3" fmla="*/ 358 h 358"/>
                  <a:gd name="T4" fmla="*/ 0 w 448"/>
                  <a:gd name="T5" fmla="*/ 0 h 358"/>
                  <a:gd name="T6" fmla="*/ 26 w 448"/>
                  <a:gd name="T7" fmla="*/ 0 h 358"/>
                  <a:gd name="T8" fmla="*/ 26 w 448"/>
                  <a:gd name="T9" fmla="*/ 334 h 358"/>
                  <a:gd name="T10" fmla="*/ 448 w 448"/>
                  <a:gd name="T11" fmla="*/ 334 h 358"/>
                  <a:gd name="T12" fmla="*/ 448 w 448"/>
                  <a:gd name="T13" fmla="*/ 358 h 358"/>
                  <a:gd name="T14" fmla="*/ 448 w 448"/>
                  <a:gd name="T15" fmla="*/ 358 h 3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48" h="358">
                    <a:moveTo>
                      <a:pt x="448" y="358"/>
                    </a:moveTo>
                    <a:lnTo>
                      <a:pt x="0" y="358"/>
                    </a:lnTo>
                    <a:lnTo>
                      <a:pt x="0" y="0"/>
                    </a:lnTo>
                    <a:lnTo>
                      <a:pt x="26" y="0"/>
                    </a:lnTo>
                    <a:lnTo>
                      <a:pt x="26" y="334"/>
                    </a:lnTo>
                    <a:lnTo>
                      <a:pt x="448" y="334"/>
                    </a:lnTo>
                    <a:lnTo>
                      <a:pt x="448" y="358"/>
                    </a:lnTo>
                    <a:lnTo>
                      <a:pt x="448" y="35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6" name="Rectangle 106"/>
              <p:cNvSpPr>
                <a:spLocks noChangeArrowheads="1"/>
              </p:cNvSpPr>
              <p:nvPr/>
            </p:nvSpPr>
            <p:spPr bwMode="auto">
              <a:xfrm>
                <a:off x="5853113" y="3560763"/>
                <a:ext cx="79375" cy="12223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7" name="Rectangle 107"/>
              <p:cNvSpPr>
                <a:spLocks noChangeArrowheads="1"/>
              </p:cNvSpPr>
              <p:nvPr/>
            </p:nvSpPr>
            <p:spPr bwMode="auto">
              <a:xfrm>
                <a:off x="5997576" y="3408363"/>
                <a:ext cx="79375" cy="27463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8" name="Rectangle 108"/>
              <p:cNvSpPr>
                <a:spLocks noChangeArrowheads="1"/>
              </p:cNvSpPr>
              <p:nvPr/>
            </p:nvSpPr>
            <p:spPr bwMode="auto">
              <a:xfrm>
                <a:off x="6142038" y="3487738"/>
                <a:ext cx="79375" cy="19526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9" name="Rectangle 109"/>
              <p:cNvSpPr>
                <a:spLocks noChangeArrowheads="1"/>
              </p:cNvSpPr>
              <p:nvPr/>
            </p:nvSpPr>
            <p:spPr bwMode="auto">
              <a:xfrm>
                <a:off x="6286501" y="3305176"/>
                <a:ext cx="79375" cy="3778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50" name="组合 49"/>
          <p:cNvGrpSpPr/>
          <p:nvPr/>
        </p:nvGrpSpPr>
        <p:grpSpPr>
          <a:xfrm>
            <a:off x="5815903" y="5382823"/>
            <a:ext cx="831451" cy="765378"/>
            <a:chOff x="5924618" y="5875923"/>
            <a:chExt cx="342764" cy="342764"/>
          </a:xfrm>
        </p:grpSpPr>
        <p:sp>
          <p:nvSpPr>
            <p:cNvPr id="51" name="椭圆 50"/>
            <p:cNvSpPr/>
            <p:nvPr/>
          </p:nvSpPr>
          <p:spPr>
            <a:xfrm>
              <a:off x="5924618" y="5875923"/>
              <a:ext cx="342764" cy="34276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2" name="组合 51"/>
            <p:cNvGrpSpPr/>
            <p:nvPr/>
          </p:nvGrpSpPr>
          <p:grpSpPr>
            <a:xfrm>
              <a:off x="5999323" y="5949431"/>
              <a:ext cx="193355" cy="195748"/>
              <a:chOff x="5778500" y="3105150"/>
              <a:chExt cx="641350" cy="649288"/>
            </a:xfrm>
            <a:solidFill>
              <a:schemeClr val="accent1"/>
            </a:solidFill>
          </p:grpSpPr>
          <p:sp>
            <p:nvSpPr>
              <p:cNvPr id="53" name="Freeform 425"/>
              <p:cNvSpPr>
                <a:spLocks/>
              </p:cNvSpPr>
              <p:nvPr/>
            </p:nvSpPr>
            <p:spPr bwMode="auto">
              <a:xfrm>
                <a:off x="5959475" y="3227388"/>
                <a:ext cx="217488" cy="438150"/>
              </a:xfrm>
              <a:custGeom>
                <a:avLst/>
                <a:gdLst>
                  <a:gd name="T0" fmla="*/ 36 w 137"/>
                  <a:gd name="T1" fmla="*/ 276 h 276"/>
                  <a:gd name="T2" fmla="*/ 101 w 137"/>
                  <a:gd name="T3" fmla="*/ 276 h 276"/>
                  <a:gd name="T4" fmla="*/ 101 w 137"/>
                  <a:gd name="T5" fmla="*/ 69 h 276"/>
                  <a:gd name="T6" fmla="*/ 137 w 137"/>
                  <a:gd name="T7" fmla="*/ 69 h 276"/>
                  <a:gd name="T8" fmla="*/ 67 w 137"/>
                  <a:gd name="T9" fmla="*/ 0 h 276"/>
                  <a:gd name="T10" fmla="*/ 0 w 137"/>
                  <a:gd name="T11" fmla="*/ 69 h 276"/>
                  <a:gd name="T12" fmla="*/ 36 w 137"/>
                  <a:gd name="T13" fmla="*/ 69 h 276"/>
                  <a:gd name="T14" fmla="*/ 36 w 137"/>
                  <a:gd name="T15" fmla="*/ 276 h 2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37" h="276">
                    <a:moveTo>
                      <a:pt x="36" y="276"/>
                    </a:moveTo>
                    <a:lnTo>
                      <a:pt x="101" y="276"/>
                    </a:lnTo>
                    <a:lnTo>
                      <a:pt x="101" y="69"/>
                    </a:lnTo>
                    <a:lnTo>
                      <a:pt x="137" y="69"/>
                    </a:lnTo>
                    <a:lnTo>
                      <a:pt x="67" y="0"/>
                    </a:lnTo>
                    <a:lnTo>
                      <a:pt x="0" y="69"/>
                    </a:lnTo>
                    <a:lnTo>
                      <a:pt x="36" y="69"/>
                    </a:lnTo>
                    <a:lnTo>
                      <a:pt x="36" y="27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4" name="Freeform 426"/>
              <p:cNvSpPr>
                <a:spLocks/>
              </p:cNvSpPr>
              <p:nvPr/>
            </p:nvSpPr>
            <p:spPr bwMode="auto">
              <a:xfrm>
                <a:off x="5783263" y="3398838"/>
                <a:ext cx="214313" cy="266700"/>
              </a:xfrm>
              <a:custGeom>
                <a:avLst/>
                <a:gdLst>
                  <a:gd name="T0" fmla="*/ 36 w 135"/>
                  <a:gd name="T1" fmla="*/ 168 h 168"/>
                  <a:gd name="T2" fmla="*/ 98 w 135"/>
                  <a:gd name="T3" fmla="*/ 168 h 168"/>
                  <a:gd name="T4" fmla="*/ 98 w 135"/>
                  <a:gd name="T5" fmla="*/ 70 h 168"/>
                  <a:gd name="T6" fmla="*/ 135 w 135"/>
                  <a:gd name="T7" fmla="*/ 70 h 168"/>
                  <a:gd name="T8" fmla="*/ 67 w 135"/>
                  <a:gd name="T9" fmla="*/ 0 h 168"/>
                  <a:gd name="T10" fmla="*/ 0 w 135"/>
                  <a:gd name="T11" fmla="*/ 70 h 168"/>
                  <a:gd name="T12" fmla="*/ 36 w 135"/>
                  <a:gd name="T13" fmla="*/ 70 h 168"/>
                  <a:gd name="T14" fmla="*/ 36 w 135"/>
                  <a:gd name="T15" fmla="*/ 168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35" h="168">
                    <a:moveTo>
                      <a:pt x="36" y="168"/>
                    </a:moveTo>
                    <a:lnTo>
                      <a:pt x="98" y="168"/>
                    </a:lnTo>
                    <a:lnTo>
                      <a:pt x="98" y="70"/>
                    </a:lnTo>
                    <a:lnTo>
                      <a:pt x="135" y="70"/>
                    </a:lnTo>
                    <a:lnTo>
                      <a:pt x="67" y="0"/>
                    </a:lnTo>
                    <a:lnTo>
                      <a:pt x="0" y="70"/>
                    </a:lnTo>
                    <a:lnTo>
                      <a:pt x="36" y="70"/>
                    </a:lnTo>
                    <a:lnTo>
                      <a:pt x="36" y="16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5" name="Rectangle 427"/>
              <p:cNvSpPr>
                <a:spLocks noChangeArrowheads="1"/>
              </p:cNvSpPr>
              <p:nvPr/>
            </p:nvSpPr>
            <p:spPr bwMode="auto">
              <a:xfrm>
                <a:off x="5778500" y="3692525"/>
                <a:ext cx="641350" cy="619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6" name="Oval 428"/>
              <p:cNvSpPr>
                <a:spLocks noChangeArrowheads="1"/>
              </p:cNvSpPr>
              <p:nvPr/>
            </p:nvSpPr>
            <p:spPr bwMode="auto">
              <a:xfrm>
                <a:off x="6248400" y="3105150"/>
                <a:ext cx="88900" cy="10953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7" name="Freeform 429"/>
              <p:cNvSpPr>
                <a:spLocks/>
              </p:cNvSpPr>
              <p:nvPr/>
            </p:nvSpPr>
            <p:spPr bwMode="auto">
              <a:xfrm>
                <a:off x="6188075" y="3222625"/>
                <a:ext cx="206375" cy="442913"/>
              </a:xfrm>
              <a:custGeom>
                <a:avLst/>
                <a:gdLst>
                  <a:gd name="T0" fmla="*/ 7 w 54"/>
                  <a:gd name="T1" fmla="*/ 61 h 116"/>
                  <a:gd name="T2" fmla="*/ 8 w 54"/>
                  <a:gd name="T3" fmla="*/ 61 h 116"/>
                  <a:gd name="T4" fmla="*/ 9 w 54"/>
                  <a:gd name="T5" fmla="*/ 61 h 116"/>
                  <a:gd name="T6" fmla="*/ 11 w 54"/>
                  <a:gd name="T7" fmla="*/ 116 h 116"/>
                  <a:gd name="T8" fmla="*/ 26 w 54"/>
                  <a:gd name="T9" fmla="*/ 116 h 116"/>
                  <a:gd name="T10" fmla="*/ 26 w 54"/>
                  <a:gd name="T11" fmla="*/ 61 h 116"/>
                  <a:gd name="T12" fmla="*/ 28 w 54"/>
                  <a:gd name="T13" fmla="*/ 61 h 116"/>
                  <a:gd name="T14" fmla="*/ 30 w 54"/>
                  <a:gd name="T15" fmla="*/ 116 h 116"/>
                  <a:gd name="T16" fmla="*/ 45 w 54"/>
                  <a:gd name="T17" fmla="*/ 116 h 116"/>
                  <a:gd name="T18" fmla="*/ 45 w 54"/>
                  <a:gd name="T19" fmla="*/ 61 h 116"/>
                  <a:gd name="T20" fmla="*/ 46 w 54"/>
                  <a:gd name="T21" fmla="*/ 61 h 116"/>
                  <a:gd name="T22" fmla="*/ 47 w 54"/>
                  <a:gd name="T23" fmla="*/ 61 h 116"/>
                  <a:gd name="T24" fmla="*/ 47 w 54"/>
                  <a:gd name="T25" fmla="*/ 61 h 116"/>
                  <a:gd name="T26" fmla="*/ 54 w 54"/>
                  <a:gd name="T27" fmla="*/ 61 h 116"/>
                  <a:gd name="T28" fmla="*/ 50 w 54"/>
                  <a:gd name="T29" fmla="*/ 8 h 116"/>
                  <a:gd name="T30" fmla="*/ 43 w 54"/>
                  <a:gd name="T31" fmla="*/ 1 h 116"/>
                  <a:gd name="T32" fmla="*/ 37 w 54"/>
                  <a:gd name="T33" fmla="*/ 0 h 116"/>
                  <a:gd name="T34" fmla="*/ 37 w 54"/>
                  <a:gd name="T35" fmla="*/ 1 h 116"/>
                  <a:gd name="T36" fmla="*/ 41 w 54"/>
                  <a:gd name="T37" fmla="*/ 5 h 116"/>
                  <a:gd name="T38" fmla="*/ 36 w 54"/>
                  <a:gd name="T39" fmla="*/ 8 h 116"/>
                  <a:gd name="T40" fmla="*/ 38 w 54"/>
                  <a:gd name="T41" fmla="*/ 12 h 116"/>
                  <a:gd name="T42" fmla="*/ 31 w 54"/>
                  <a:gd name="T43" fmla="*/ 28 h 116"/>
                  <a:gd name="T44" fmla="*/ 30 w 54"/>
                  <a:gd name="T45" fmla="*/ 6 h 116"/>
                  <a:gd name="T46" fmla="*/ 31 w 54"/>
                  <a:gd name="T47" fmla="*/ 5 h 116"/>
                  <a:gd name="T48" fmla="*/ 30 w 54"/>
                  <a:gd name="T49" fmla="*/ 0 h 116"/>
                  <a:gd name="T50" fmla="*/ 25 w 54"/>
                  <a:gd name="T51" fmla="*/ 0 h 116"/>
                  <a:gd name="T52" fmla="*/ 23 w 54"/>
                  <a:gd name="T53" fmla="*/ 5 h 116"/>
                  <a:gd name="T54" fmla="*/ 24 w 54"/>
                  <a:gd name="T55" fmla="*/ 6 h 116"/>
                  <a:gd name="T56" fmla="*/ 23 w 54"/>
                  <a:gd name="T57" fmla="*/ 29 h 116"/>
                  <a:gd name="T58" fmla="*/ 16 w 54"/>
                  <a:gd name="T59" fmla="*/ 12 h 116"/>
                  <a:gd name="T60" fmla="*/ 18 w 54"/>
                  <a:gd name="T61" fmla="*/ 8 h 116"/>
                  <a:gd name="T62" fmla="*/ 13 w 54"/>
                  <a:gd name="T63" fmla="*/ 5 h 116"/>
                  <a:gd name="T64" fmla="*/ 17 w 54"/>
                  <a:gd name="T65" fmla="*/ 1 h 116"/>
                  <a:gd name="T66" fmla="*/ 17 w 54"/>
                  <a:gd name="T67" fmla="*/ 0 h 116"/>
                  <a:gd name="T68" fmla="*/ 11 w 54"/>
                  <a:gd name="T69" fmla="*/ 1 h 116"/>
                  <a:gd name="T70" fmla="*/ 4 w 54"/>
                  <a:gd name="T71" fmla="*/ 8 h 116"/>
                  <a:gd name="T72" fmla="*/ 0 w 54"/>
                  <a:gd name="T73" fmla="*/ 61 h 116"/>
                  <a:gd name="T74" fmla="*/ 7 w 54"/>
                  <a:gd name="T75" fmla="*/ 61 h 116"/>
                  <a:gd name="T76" fmla="*/ 7 w 54"/>
                  <a:gd name="T77" fmla="*/ 61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4" h="116">
                    <a:moveTo>
                      <a:pt x="7" y="61"/>
                    </a:moveTo>
                    <a:cubicBezTo>
                      <a:pt x="8" y="61"/>
                      <a:pt x="8" y="61"/>
                      <a:pt x="8" y="61"/>
                    </a:cubicBezTo>
                    <a:cubicBezTo>
                      <a:pt x="8" y="61"/>
                      <a:pt x="9" y="61"/>
                      <a:pt x="9" y="61"/>
                    </a:cubicBezTo>
                    <a:cubicBezTo>
                      <a:pt x="11" y="116"/>
                      <a:pt x="11" y="116"/>
                      <a:pt x="11" y="116"/>
                    </a:cubicBezTo>
                    <a:cubicBezTo>
                      <a:pt x="26" y="116"/>
                      <a:pt x="26" y="116"/>
                      <a:pt x="26" y="116"/>
                    </a:cubicBezTo>
                    <a:cubicBezTo>
                      <a:pt x="27" y="100"/>
                      <a:pt x="27" y="72"/>
                      <a:pt x="26" y="61"/>
                    </a:cubicBezTo>
                    <a:cubicBezTo>
                      <a:pt x="27" y="61"/>
                      <a:pt x="27" y="61"/>
                      <a:pt x="28" y="61"/>
                    </a:cubicBezTo>
                    <a:cubicBezTo>
                      <a:pt x="30" y="116"/>
                      <a:pt x="30" y="116"/>
                      <a:pt x="30" y="116"/>
                    </a:cubicBezTo>
                    <a:cubicBezTo>
                      <a:pt x="45" y="116"/>
                      <a:pt x="45" y="116"/>
                      <a:pt x="45" y="116"/>
                    </a:cubicBezTo>
                    <a:cubicBezTo>
                      <a:pt x="46" y="100"/>
                      <a:pt x="45" y="72"/>
                      <a:pt x="45" y="61"/>
                    </a:cubicBezTo>
                    <a:cubicBezTo>
                      <a:pt x="46" y="61"/>
                      <a:pt x="46" y="61"/>
                      <a:pt x="46" y="61"/>
                    </a:cubicBezTo>
                    <a:cubicBezTo>
                      <a:pt x="46" y="61"/>
                      <a:pt x="47" y="61"/>
                      <a:pt x="47" y="61"/>
                    </a:cubicBezTo>
                    <a:cubicBezTo>
                      <a:pt x="47" y="61"/>
                      <a:pt x="47" y="61"/>
                      <a:pt x="47" y="61"/>
                    </a:cubicBezTo>
                    <a:cubicBezTo>
                      <a:pt x="49" y="61"/>
                      <a:pt x="52" y="61"/>
                      <a:pt x="54" y="61"/>
                    </a:cubicBezTo>
                    <a:cubicBezTo>
                      <a:pt x="50" y="8"/>
                      <a:pt x="50" y="8"/>
                      <a:pt x="50" y="8"/>
                    </a:cubicBezTo>
                    <a:cubicBezTo>
                      <a:pt x="50" y="4"/>
                      <a:pt x="47" y="1"/>
                      <a:pt x="43" y="1"/>
                    </a:cubicBezTo>
                    <a:cubicBezTo>
                      <a:pt x="43" y="1"/>
                      <a:pt x="38" y="1"/>
                      <a:pt x="37" y="0"/>
                    </a:cubicBezTo>
                    <a:cubicBezTo>
                      <a:pt x="37" y="1"/>
                      <a:pt x="37" y="1"/>
                      <a:pt x="37" y="1"/>
                    </a:cubicBezTo>
                    <a:cubicBezTo>
                      <a:pt x="41" y="5"/>
                      <a:pt x="41" y="5"/>
                      <a:pt x="41" y="5"/>
                    </a:cubicBezTo>
                    <a:cubicBezTo>
                      <a:pt x="36" y="8"/>
                      <a:pt x="36" y="8"/>
                      <a:pt x="36" y="8"/>
                    </a:cubicBezTo>
                    <a:cubicBezTo>
                      <a:pt x="38" y="12"/>
                      <a:pt x="38" y="12"/>
                      <a:pt x="38" y="12"/>
                    </a:cubicBezTo>
                    <a:cubicBezTo>
                      <a:pt x="31" y="28"/>
                      <a:pt x="31" y="28"/>
                      <a:pt x="31" y="28"/>
                    </a:cubicBezTo>
                    <a:cubicBezTo>
                      <a:pt x="30" y="6"/>
                      <a:pt x="30" y="6"/>
                      <a:pt x="30" y="6"/>
                    </a:cubicBezTo>
                    <a:cubicBezTo>
                      <a:pt x="31" y="5"/>
                      <a:pt x="31" y="5"/>
                      <a:pt x="31" y="5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4" y="6"/>
                      <a:pt x="24" y="6"/>
                      <a:pt x="24" y="6"/>
                    </a:cubicBezTo>
                    <a:cubicBezTo>
                      <a:pt x="23" y="29"/>
                      <a:pt x="23" y="29"/>
                      <a:pt x="23" y="29"/>
                    </a:cubicBezTo>
                    <a:cubicBezTo>
                      <a:pt x="16" y="12"/>
                      <a:pt x="16" y="12"/>
                      <a:pt x="16" y="12"/>
                    </a:cubicBezTo>
                    <a:cubicBezTo>
                      <a:pt x="18" y="8"/>
                      <a:pt x="18" y="8"/>
                      <a:pt x="18" y="8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6" y="1"/>
                      <a:pt x="11" y="1"/>
                      <a:pt x="11" y="1"/>
                    </a:cubicBezTo>
                    <a:cubicBezTo>
                      <a:pt x="8" y="1"/>
                      <a:pt x="5" y="4"/>
                      <a:pt x="4" y="8"/>
                    </a:cubicBezTo>
                    <a:cubicBezTo>
                      <a:pt x="0" y="61"/>
                      <a:pt x="0" y="61"/>
                      <a:pt x="0" y="61"/>
                    </a:cubicBezTo>
                    <a:cubicBezTo>
                      <a:pt x="3" y="61"/>
                      <a:pt x="5" y="61"/>
                      <a:pt x="7" y="61"/>
                    </a:cubicBezTo>
                    <a:cubicBezTo>
                      <a:pt x="7" y="61"/>
                      <a:pt x="7" y="61"/>
                      <a:pt x="7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58" name="组合 57"/>
          <p:cNvGrpSpPr/>
          <p:nvPr/>
        </p:nvGrpSpPr>
        <p:grpSpPr>
          <a:xfrm>
            <a:off x="6886840" y="5381442"/>
            <a:ext cx="831451" cy="765378"/>
            <a:chOff x="6542850" y="5875923"/>
            <a:chExt cx="342764" cy="342764"/>
          </a:xfrm>
        </p:grpSpPr>
        <p:sp>
          <p:nvSpPr>
            <p:cNvPr id="59" name="椭圆 58"/>
            <p:cNvSpPr/>
            <p:nvPr/>
          </p:nvSpPr>
          <p:spPr>
            <a:xfrm>
              <a:off x="6542850" y="5875923"/>
              <a:ext cx="342764" cy="34276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60" name="组合 59"/>
            <p:cNvGrpSpPr/>
            <p:nvPr/>
          </p:nvGrpSpPr>
          <p:grpSpPr>
            <a:xfrm>
              <a:off x="6626221" y="5960251"/>
              <a:ext cx="200055" cy="198141"/>
              <a:chOff x="5767388" y="3098800"/>
              <a:chExt cx="663575" cy="657225"/>
            </a:xfrm>
            <a:solidFill>
              <a:schemeClr val="accent1"/>
            </a:solidFill>
          </p:grpSpPr>
          <p:sp>
            <p:nvSpPr>
              <p:cNvPr id="61" name="Freeform 253"/>
              <p:cNvSpPr>
                <a:spLocks noEditPoints="1"/>
              </p:cNvSpPr>
              <p:nvPr/>
            </p:nvSpPr>
            <p:spPr bwMode="auto">
              <a:xfrm>
                <a:off x="5767388" y="3098800"/>
                <a:ext cx="663575" cy="519113"/>
              </a:xfrm>
              <a:custGeom>
                <a:avLst/>
                <a:gdLst>
                  <a:gd name="T0" fmla="*/ 165 w 174"/>
                  <a:gd name="T1" fmla="*/ 0 h 136"/>
                  <a:gd name="T2" fmla="*/ 9 w 174"/>
                  <a:gd name="T3" fmla="*/ 0 h 136"/>
                  <a:gd name="T4" fmla="*/ 0 w 174"/>
                  <a:gd name="T5" fmla="*/ 9 h 136"/>
                  <a:gd name="T6" fmla="*/ 0 w 174"/>
                  <a:gd name="T7" fmla="*/ 128 h 136"/>
                  <a:gd name="T8" fmla="*/ 9 w 174"/>
                  <a:gd name="T9" fmla="*/ 136 h 136"/>
                  <a:gd name="T10" fmla="*/ 50 w 174"/>
                  <a:gd name="T11" fmla="*/ 136 h 136"/>
                  <a:gd name="T12" fmla="*/ 41 w 174"/>
                  <a:gd name="T13" fmla="*/ 121 h 136"/>
                  <a:gd name="T14" fmla="*/ 17 w 174"/>
                  <a:gd name="T15" fmla="*/ 121 h 136"/>
                  <a:gd name="T16" fmla="*/ 17 w 174"/>
                  <a:gd name="T17" fmla="*/ 16 h 136"/>
                  <a:gd name="T18" fmla="*/ 157 w 174"/>
                  <a:gd name="T19" fmla="*/ 16 h 136"/>
                  <a:gd name="T20" fmla="*/ 157 w 174"/>
                  <a:gd name="T21" fmla="*/ 121 h 136"/>
                  <a:gd name="T22" fmla="*/ 133 w 174"/>
                  <a:gd name="T23" fmla="*/ 121 h 136"/>
                  <a:gd name="T24" fmla="*/ 133 w 174"/>
                  <a:gd name="T25" fmla="*/ 127 h 136"/>
                  <a:gd name="T26" fmla="*/ 131 w 174"/>
                  <a:gd name="T27" fmla="*/ 136 h 136"/>
                  <a:gd name="T28" fmla="*/ 165 w 174"/>
                  <a:gd name="T29" fmla="*/ 136 h 136"/>
                  <a:gd name="T30" fmla="*/ 174 w 174"/>
                  <a:gd name="T31" fmla="*/ 128 h 136"/>
                  <a:gd name="T32" fmla="*/ 174 w 174"/>
                  <a:gd name="T33" fmla="*/ 9 h 136"/>
                  <a:gd name="T34" fmla="*/ 165 w 174"/>
                  <a:gd name="T35" fmla="*/ 0 h 136"/>
                  <a:gd name="T36" fmla="*/ 8 w 174"/>
                  <a:gd name="T37" fmla="*/ 74 h 136"/>
                  <a:gd name="T38" fmla="*/ 3 w 174"/>
                  <a:gd name="T39" fmla="*/ 68 h 136"/>
                  <a:gd name="T40" fmla="*/ 8 w 174"/>
                  <a:gd name="T41" fmla="*/ 63 h 136"/>
                  <a:gd name="T42" fmla="*/ 14 w 174"/>
                  <a:gd name="T43" fmla="*/ 68 h 136"/>
                  <a:gd name="T44" fmla="*/ 8 w 174"/>
                  <a:gd name="T45" fmla="*/ 74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74" h="136">
                    <a:moveTo>
                      <a:pt x="165" y="0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4" y="0"/>
                      <a:pt x="0" y="4"/>
                      <a:pt x="0" y="9"/>
                    </a:cubicBezTo>
                    <a:cubicBezTo>
                      <a:pt x="0" y="128"/>
                      <a:pt x="0" y="128"/>
                      <a:pt x="0" y="128"/>
                    </a:cubicBezTo>
                    <a:cubicBezTo>
                      <a:pt x="0" y="132"/>
                      <a:pt x="4" y="136"/>
                      <a:pt x="9" y="136"/>
                    </a:cubicBezTo>
                    <a:cubicBezTo>
                      <a:pt x="50" y="136"/>
                      <a:pt x="50" y="136"/>
                      <a:pt x="50" y="136"/>
                    </a:cubicBezTo>
                    <a:cubicBezTo>
                      <a:pt x="46" y="131"/>
                      <a:pt x="43" y="126"/>
                      <a:pt x="41" y="121"/>
                    </a:cubicBezTo>
                    <a:cubicBezTo>
                      <a:pt x="17" y="121"/>
                      <a:pt x="17" y="121"/>
                      <a:pt x="17" y="121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57" y="16"/>
                      <a:pt x="157" y="16"/>
                      <a:pt x="157" y="16"/>
                    </a:cubicBezTo>
                    <a:cubicBezTo>
                      <a:pt x="157" y="121"/>
                      <a:pt x="157" y="121"/>
                      <a:pt x="157" y="121"/>
                    </a:cubicBezTo>
                    <a:cubicBezTo>
                      <a:pt x="133" y="121"/>
                      <a:pt x="133" y="121"/>
                      <a:pt x="133" y="121"/>
                    </a:cubicBezTo>
                    <a:cubicBezTo>
                      <a:pt x="133" y="127"/>
                      <a:pt x="133" y="127"/>
                      <a:pt x="133" y="127"/>
                    </a:cubicBezTo>
                    <a:cubicBezTo>
                      <a:pt x="133" y="130"/>
                      <a:pt x="132" y="133"/>
                      <a:pt x="131" y="136"/>
                    </a:cubicBezTo>
                    <a:cubicBezTo>
                      <a:pt x="165" y="136"/>
                      <a:pt x="165" y="136"/>
                      <a:pt x="165" y="136"/>
                    </a:cubicBezTo>
                    <a:cubicBezTo>
                      <a:pt x="170" y="136"/>
                      <a:pt x="174" y="132"/>
                      <a:pt x="174" y="128"/>
                    </a:cubicBezTo>
                    <a:cubicBezTo>
                      <a:pt x="174" y="9"/>
                      <a:pt x="174" y="9"/>
                      <a:pt x="174" y="9"/>
                    </a:cubicBezTo>
                    <a:cubicBezTo>
                      <a:pt x="174" y="4"/>
                      <a:pt x="170" y="0"/>
                      <a:pt x="165" y="0"/>
                    </a:cubicBezTo>
                    <a:close/>
                    <a:moveTo>
                      <a:pt x="8" y="74"/>
                    </a:moveTo>
                    <a:cubicBezTo>
                      <a:pt x="5" y="74"/>
                      <a:pt x="3" y="71"/>
                      <a:pt x="3" y="68"/>
                    </a:cubicBezTo>
                    <a:cubicBezTo>
                      <a:pt x="3" y="65"/>
                      <a:pt x="5" y="63"/>
                      <a:pt x="8" y="63"/>
                    </a:cubicBezTo>
                    <a:cubicBezTo>
                      <a:pt x="11" y="63"/>
                      <a:pt x="14" y="65"/>
                      <a:pt x="14" y="68"/>
                    </a:cubicBezTo>
                    <a:cubicBezTo>
                      <a:pt x="14" y="71"/>
                      <a:pt x="11" y="74"/>
                      <a:pt x="8" y="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2" name="Freeform 254"/>
              <p:cNvSpPr>
                <a:spLocks/>
              </p:cNvSpPr>
              <p:nvPr/>
            </p:nvSpPr>
            <p:spPr bwMode="auto">
              <a:xfrm>
                <a:off x="5913438" y="3235325"/>
                <a:ext cx="334963" cy="520700"/>
              </a:xfrm>
              <a:custGeom>
                <a:avLst/>
                <a:gdLst>
                  <a:gd name="T0" fmla="*/ 88 w 88"/>
                  <a:gd name="T1" fmla="*/ 72 h 136"/>
                  <a:gd name="T2" fmla="*/ 88 w 88"/>
                  <a:gd name="T3" fmla="*/ 69 h 136"/>
                  <a:gd name="T4" fmla="*/ 88 w 88"/>
                  <a:gd name="T5" fmla="*/ 47 h 136"/>
                  <a:gd name="T6" fmla="*/ 81 w 88"/>
                  <a:gd name="T7" fmla="*/ 40 h 136"/>
                  <a:gd name="T8" fmla="*/ 73 w 88"/>
                  <a:gd name="T9" fmla="*/ 47 h 136"/>
                  <a:gd name="T10" fmla="*/ 73 w 88"/>
                  <a:gd name="T11" fmla="*/ 49 h 136"/>
                  <a:gd name="T12" fmla="*/ 72 w 88"/>
                  <a:gd name="T13" fmla="*/ 48 h 136"/>
                  <a:gd name="T14" fmla="*/ 72 w 88"/>
                  <a:gd name="T15" fmla="*/ 37 h 136"/>
                  <a:gd name="T16" fmla="*/ 64 w 88"/>
                  <a:gd name="T17" fmla="*/ 30 h 136"/>
                  <a:gd name="T18" fmla="*/ 57 w 88"/>
                  <a:gd name="T19" fmla="*/ 37 h 136"/>
                  <a:gd name="T20" fmla="*/ 57 w 88"/>
                  <a:gd name="T21" fmla="*/ 43 h 136"/>
                  <a:gd name="T22" fmla="*/ 55 w 88"/>
                  <a:gd name="T23" fmla="*/ 43 h 136"/>
                  <a:gd name="T24" fmla="*/ 55 w 88"/>
                  <a:gd name="T25" fmla="*/ 31 h 136"/>
                  <a:gd name="T26" fmla="*/ 48 w 88"/>
                  <a:gd name="T27" fmla="*/ 24 h 136"/>
                  <a:gd name="T28" fmla="*/ 40 w 88"/>
                  <a:gd name="T29" fmla="*/ 31 h 136"/>
                  <a:gd name="T30" fmla="*/ 40 w 88"/>
                  <a:gd name="T31" fmla="*/ 40 h 136"/>
                  <a:gd name="T32" fmla="*/ 38 w 88"/>
                  <a:gd name="T33" fmla="*/ 41 h 136"/>
                  <a:gd name="T34" fmla="*/ 38 w 88"/>
                  <a:gd name="T35" fmla="*/ 7 h 136"/>
                  <a:gd name="T36" fmla="*/ 31 w 88"/>
                  <a:gd name="T37" fmla="*/ 0 h 136"/>
                  <a:gd name="T38" fmla="*/ 24 w 88"/>
                  <a:gd name="T39" fmla="*/ 7 h 136"/>
                  <a:gd name="T40" fmla="*/ 24 w 88"/>
                  <a:gd name="T41" fmla="*/ 67 h 136"/>
                  <a:gd name="T42" fmla="*/ 22 w 88"/>
                  <a:gd name="T43" fmla="*/ 56 h 136"/>
                  <a:gd name="T44" fmla="*/ 8 w 88"/>
                  <a:gd name="T45" fmla="*/ 40 h 136"/>
                  <a:gd name="T46" fmla="*/ 1 w 88"/>
                  <a:gd name="T47" fmla="*/ 46 h 136"/>
                  <a:gd name="T48" fmla="*/ 8 w 88"/>
                  <a:gd name="T49" fmla="*/ 73 h 136"/>
                  <a:gd name="T50" fmla="*/ 20 w 88"/>
                  <a:gd name="T51" fmla="*/ 98 h 136"/>
                  <a:gd name="T52" fmla="*/ 22 w 88"/>
                  <a:gd name="T53" fmla="*/ 101 h 136"/>
                  <a:gd name="T54" fmla="*/ 32 w 88"/>
                  <a:gd name="T55" fmla="*/ 111 h 136"/>
                  <a:gd name="T56" fmla="*/ 32 w 88"/>
                  <a:gd name="T57" fmla="*/ 136 h 136"/>
                  <a:gd name="T58" fmla="*/ 81 w 88"/>
                  <a:gd name="T59" fmla="*/ 136 h 136"/>
                  <a:gd name="T60" fmla="*/ 81 w 88"/>
                  <a:gd name="T61" fmla="*/ 110 h 136"/>
                  <a:gd name="T62" fmla="*/ 87 w 88"/>
                  <a:gd name="T63" fmla="*/ 91 h 136"/>
                  <a:gd name="T64" fmla="*/ 88 w 88"/>
                  <a:gd name="T65" fmla="*/ 72 h 136"/>
                  <a:gd name="T66" fmla="*/ 88 w 88"/>
                  <a:gd name="T67" fmla="*/ 72 h 136"/>
                  <a:gd name="T68" fmla="*/ 88 w 88"/>
                  <a:gd name="T69" fmla="*/ 72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88" h="136">
                    <a:moveTo>
                      <a:pt x="88" y="72"/>
                    </a:moveTo>
                    <a:cubicBezTo>
                      <a:pt x="88" y="71"/>
                      <a:pt x="88" y="70"/>
                      <a:pt x="88" y="69"/>
                    </a:cubicBezTo>
                    <a:cubicBezTo>
                      <a:pt x="88" y="47"/>
                      <a:pt x="88" y="47"/>
                      <a:pt x="88" y="47"/>
                    </a:cubicBezTo>
                    <a:cubicBezTo>
                      <a:pt x="88" y="43"/>
                      <a:pt x="85" y="40"/>
                      <a:pt x="81" y="40"/>
                    </a:cubicBezTo>
                    <a:cubicBezTo>
                      <a:pt x="77" y="40"/>
                      <a:pt x="73" y="43"/>
                      <a:pt x="73" y="47"/>
                    </a:cubicBezTo>
                    <a:cubicBezTo>
                      <a:pt x="73" y="49"/>
                      <a:pt x="73" y="49"/>
                      <a:pt x="73" y="49"/>
                    </a:cubicBezTo>
                    <a:cubicBezTo>
                      <a:pt x="73" y="49"/>
                      <a:pt x="72" y="48"/>
                      <a:pt x="72" y="48"/>
                    </a:cubicBezTo>
                    <a:cubicBezTo>
                      <a:pt x="72" y="37"/>
                      <a:pt x="72" y="37"/>
                      <a:pt x="72" y="37"/>
                    </a:cubicBezTo>
                    <a:cubicBezTo>
                      <a:pt x="72" y="33"/>
                      <a:pt x="68" y="30"/>
                      <a:pt x="64" y="30"/>
                    </a:cubicBezTo>
                    <a:cubicBezTo>
                      <a:pt x="60" y="30"/>
                      <a:pt x="57" y="33"/>
                      <a:pt x="57" y="37"/>
                    </a:cubicBezTo>
                    <a:cubicBezTo>
                      <a:pt x="57" y="43"/>
                      <a:pt x="57" y="43"/>
                      <a:pt x="57" y="43"/>
                    </a:cubicBezTo>
                    <a:cubicBezTo>
                      <a:pt x="56" y="43"/>
                      <a:pt x="56" y="43"/>
                      <a:pt x="55" y="43"/>
                    </a:cubicBezTo>
                    <a:cubicBezTo>
                      <a:pt x="55" y="31"/>
                      <a:pt x="55" y="31"/>
                      <a:pt x="55" y="31"/>
                    </a:cubicBezTo>
                    <a:cubicBezTo>
                      <a:pt x="55" y="27"/>
                      <a:pt x="52" y="24"/>
                      <a:pt x="48" y="24"/>
                    </a:cubicBezTo>
                    <a:cubicBezTo>
                      <a:pt x="44" y="24"/>
                      <a:pt x="40" y="27"/>
                      <a:pt x="40" y="31"/>
                    </a:cubicBezTo>
                    <a:cubicBezTo>
                      <a:pt x="40" y="40"/>
                      <a:pt x="40" y="40"/>
                      <a:pt x="40" y="40"/>
                    </a:cubicBezTo>
                    <a:cubicBezTo>
                      <a:pt x="40" y="40"/>
                      <a:pt x="39" y="40"/>
                      <a:pt x="38" y="41"/>
                    </a:cubicBezTo>
                    <a:cubicBezTo>
                      <a:pt x="38" y="7"/>
                      <a:pt x="38" y="7"/>
                      <a:pt x="38" y="7"/>
                    </a:cubicBezTo>
                    <a:cubicBezTo>
                      <a:pt x="38" y="3"/>
                      <a:pt x="35" y="0"/>
                      <a:pt x="31" y="0"/>
                    </a:cubicBezTo>
                    <a:cubicBezTo>
                      <a:pt x="27" y="0"/>
                      <a:pt x="24" y="3"/>
                      <a:pt x="24" y="7"/>
                    </a:cubicBezTo>
                    <a:cubicBezTo>
                      <a:pt x="24" y="67"/>
                      <a:pt x="24" y="67"/>
                      <a:pt x="24" y="67"/>
                    </a:cubicBezTo>
                    <a:cubicBezTo>
                      <a:pt x="22" y="63"/>
                      <a:pt x="22" y="59"/>
                      <a:pt x="22" y="56"/>
                    </a:cubicBezTo>
                    <a:cubicBezTo>
                      <a:pt x="19" y="44"/>
                      <a:pt x="12" y="39"/>
                      <a:pt x="8" y="40"/>
                    </a:cubicBezTo>
                    <a:cubicBezTo>
                      <a:pt x="7" y="40"/>
                      <a:pt x="0" y="43"/>
                      <a:pt x="1" y="46"/>
                    </a:cubicBezTo>
                    <a:cubicBezTo>
                      <a:pt x="2" y="48"/>
                      <a:pt x="7" y="60"/>
                      <a:pt x="8" y="73"/>
                    </a:cubicBezTo>
                    <a:cubicBezTo>
                      <a:pt x="8" y="82"/>
                      <a:pt x="14" y="91"/>
                      <a:pt x="20" y="98"/>
                    </a:cubicBezTo>
                    <a:cubicBezTo>
                      <a:pt x="20" y="99"/>
                      <a:pt x="21" y="100"/>
                      <a:pt x="22" y="101"/>
                    </a:cubicBezTo>
                    <a:cubicBezTo>
                      <a:pt x="32" y="111"/>
                      <a:pt x="32" y="111"/>
                      <a:pt x="32" y="111"/>
                    </a:cubicBezTo>
                    <a:cubicBezTo>
                      <a:pt x="32" y="136"/>
                      <a:pt x="32" y="136"/>
                      <a:pt x="32" y="136"/>
                    </a:cubicBezTo>
                    <a:cubicBezTo>
                      <a:pt x="81" y="136"/>
                      <a:pt x="81" y="136"/>
                      <a:pt x="81" y="136"/>
                    </a:cubicBezTo>
                    <a:cubicBezTo>
                      <a:pt x="81" y="110"/>
                      <a:pt x="81" y="110"/>
                      <a:pt x="81" y="110"/>
                    </a:cubicBezTo>
                    <a:cubicBezTo>
                      <a:pt x="85" y="104"/>
                      <a:pt x="87" y="97"/>
                      <a:pt x="87" y="91"/>
                    </a:cubicBezTo>
                    <a:cubicBezTo>
                      <a:pt x="88" y="85"/>
                      <a:pt x="88" y="78"/>
                      <a:pt x="88" y="72"/>
                    </a:cubicBezTo>
                    <a:cubicBezTo>
                      <a:pt x="88" y="72"/>
                      <a:pt x="88" y="72"/>
                      <a:pt x="88" y="72"/>
                    </a:cubicBezTo>
                    <a:cubicBezTo>
                      <a:pt x="88" y="72"/>
                      <a:pt x="88" y="72"/>
                      <a:pt x="88" y="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63" name="组合 62"/>
          <p:cNvGrpSpPr/>
          <p:nvPr/>
        </p:nvGrpSpPr>
        <p:grpSpPr>
          <a:xfrm>
            <a:off x="7993739" y="5392730"/>
            <a:ext cx="831451" cy="765378"/>
            <a:chOff x="7161082" y="5875923"/>
            <a:chExt cx="342764" cy="342764"/>
          </a:xfrm>
        </p:grpSpPr>
        <p:sp>
          <p:nvSpPr>
            <p:cNvPr id="64" name="椭圆 63"/>
            <p:cNvSpPr/>
            <p:nvPr/>
          </p:nvSpPr>
          <p:spPr>
            <a:xfrm>
              <a:off x="7161082" y="5875923"/>
              <a:ext cx="342764" cy="34276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65" name="组合 64"/>
            <p:cNvGrpSpPr>
              <a:grpSpLocks noChangeAspect="1"/>
            </p:cNvGrpSpPr>
            <p:nvPr/>
          </p:nvGrpSpPr>
          <p:grpSpPr>
            <a:xfrm flipH="1">
              <a:off x="7229508" y="5947390"/>
              <a:ext cx="205911" cy="199830"/>
              <a:chOff x="5719763" y="3063875"/>
              <a:chExt cx="752475" cy="730250"/>
            </a:xfrm>
            <a:solidFill>
              <a:schemeClr val="accent1"/>
            </a:solidFill>
          </p:grpSpPr>
          <p:sp>
            <p:nvSpPr>
              <p:cNvPr id="66" name="Oval 154"/>
              <p:cNvSpPr>
                <a:spLocks noChangeArrowheads="1"/>
              </p:cNvSpPr>
              <p:nvPr/>
            </p:nvSpPr>
            <p:spPr bwMode="auto">
              <a:xfrm>
                <a:off x="6161088" y="3098800"/>
                <a:ext cx="95250" cy="11747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7" name="Rectangle 155"/>
              <p:cNvSpPr>
                <a:spLocks noChangeArrowheads="1"/>
              </p:cNvSpPr>
              <p:nvPr/>
            </p:nvSpPr>
            <p:spPr bwMode="auto">
              <a:xfrm>
                <a:off x="6210301" y="3387725"/>
                <a:ext cx="1588" cy="15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8" name="Freeform 156"/>
              <p:cNvSpPr>
                <a:spLocks/>
              </p:cNvSpPr>
              <p:nvPr/>
            </p:nvSpPr>
            <p:spPr bwMode="auto">
              <a:xfrm>
                <a:off x="6191251" y="3235325"/>
                <a:ext cx="33338" cy="33338"/>
              </a:xfrm>
              <a:custGeom>
                <a:avLst/>
                <a:gdLst>
                  <a:gd name="T0" fmla="*/ 17 w 21"/>
                  <a:gd name="T1" fmla="*/ 0 h 21"/>
                  <a:gd name="T2" fmla="*/ 21 w 21"/>
                  <a:gd name="T3" fmla="*/ 12 h 21"/>
                  <a:gd name="T4" fmla="*/ 12 w 21"/>
                  <a:gd name="T5" fmla="*/ 21 h 21"/>
                  <a:gd name="T6" fmla="*/ 0 w 21"/>
                  <a:gd name="T7" fmla="*/ 12 h 21"/>
                  <a:gd name="T8" fmla="*/ 5 w 21"/>
                  <a:gd name="T9" fmla="*/ 0 h 21"/>
                  <a:gd name="T10" fmla="*/ 17 w 21"/>
                  <a:gd name="T11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1" h="21">
                    <a:moveTo>
                      <a:pt x="17" y="0"/>
                    </a:moveTo>
                    <a:lnTo>
                      <a:pt x="21" y="12"/>
                    </a:lnTo>
                    <a:lnTo>
                      <a:pt x="12" y="21"/>
                    </a:lnTo>
                    <a:lnTo>
                      <a:pt x="0" y="12"/>
                    </a:lnTo>
                    <a:lnTo>
                      <a:pt x="5" y="0"/>
                    </a:lnTo>
                    <a:lnTo>
                      <a:pt x="17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9" name="Freeform 157"/>
              <p:cNvSpPr>
                <a:spLocks/>
              </p:cNvSpPr>
              <p:nvPr/>
            </p:nvSpPr>
            <p:spPr bwMode="auto">
              <a:xfrm>
                <a:off x="6191251" y="3257550"/>
                <a:ext cx="33338" cy="141288"/>
              </a:xfrm>
              <a:custGeom>
                <a:avLst/>
                <a:gdLst>
                  <a:gd name="T0" fmla="*/ 19 w 21"/>
                  <a:gd name="T1" fmla="*/ 0 h 89"/>
                  <a:gd name="T2" fmla="*/ 21 w 21"/>
                  <a:gd name="T3" fmla="*/ 82 h 89"/>
                  <a:gd name="T4" fmla="*/ 12 w 21"/>
                  <a:gd name="T5" fmla="*/ 89 h 89"/>
                  <a:gd name="T6" fmla="*/ 0 w 21"/>
                  <a:gd name="T7" fmla="*/ 82 h 89"/>
                  <a:gd name="T8" fmla="*/ 5 w 21"/>
                  <a:gd name="T9" fmla="*/ 0 h 89"/>
                  <a:gd name="T10" fmla="*/ 19 w 21"/>
                  <a:gd name="T11" fmla="*/ 0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1" h="89">
                    <a:moveTo>
                      <a:pt x="19" y="0"/>
                    </a:moveTo>
                    <a:lnTo>
                      <a:pt x="21" y="82"/>
                    </a:lnTo>
                    <a:lnTo>
                      <a:pt x="12" y="89"/>
                    </a:lnTo>
                    <a:lnTo>
                      <a:pt x="0" y="82"/>
                    </a:lnTo>
                    <a:lnTo>
                      <a:pt x="5" y="0"/>
                    </a:lnTo>
                    <a:lnTo>
                      <a:pt x="19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0" name="Oval 158"/>
              <p:cNvSpPr>
                <a:spLocks noChangeArrowheads="1"/>
              </p:cNvSpPr>
              <p:nvPr/>
            </p:nvSpPr>
            <p:spPr bwMode="auto">
              <a:xfrm>
                <a:off x="5856288" y="3063875"/>
                <a:ext cx="111125" cy="13335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1" name="Rectangle 159"/>
              <p:cNvSpPr>
                <a:spLocks noChangeArrowheads="1"/>
              </p:cNvSpPr>
              <p:nvPr/>
            </p:nvSpPr>
            <p:spPr bwMode="auto">
              <a:xfrm>
                <a:off x="5913438" y="3387725"/>
                <a:ext cx="1588" cy="15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2" name="Freeform 160"/>
              <p:cNvSpPr>
                <a:spLocks/>
              </p:cNvSpPr>
              <p:nvPr/>
            </p:nvSpPr>
            <p:spPr bwMode="auto">
              <a:xfrm>
                <a:off x="5722938" y="3322638"/>
                <a:ext cx="0" cy="3175"/>
              </a:xfrm>
              <a:custGeom>
                <a:avLst/>
                <a:gdLst>
                  <a:gd name="T0" fmla="*/ 1 h 1"/>
                  <a:gd name="T1" fmla="*/ 1 h 1"/>
                  <a:gd name="T2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3" name="Rectangle 161"/>
              <p:cNvSpPr>
                <a:spLocks noChangeArrowheads="1"/>
              </p:cNvSpPr>
              <p:nvPr/>
            </p:nvSpPr>
            <p:spPr bwMode="auto">
              <a:xfrm>
                <a:off x="5913438" y="3387725"/>
                <a:ext cx="1588" cy="15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4" name="Freeform 162"/>
              <p:cNvSpPr>
                <a:spLocks/>
              </p:cNvSpPr>
              <p:nvPr/>
            </p:nvSpPr>
            <p:spPr bwMode="auto">
              <a:xfrm>
                <a:off x="5894388" y="3205163"/>
                <a:ext cx="34925" cy="41275"/>
              </a:xfrm>
              <a:custGeom>
                <a:avLst/>
                <a:gdLst>
                  <a:gd name="T0" fmla="*/ 19 w 22"/>
                  <a:gd name="T1" fmla="*/ 0 h 26"/>
                  <a:gd name="T2" fmla="*/ 22 w 22"/>
                  <a:gd name="T3" fmla="*/ 16 h 26"/>
                  <a:gd name="T4" fmla="*/ 12 w 22"/>
                  <a:gd name="T5" fmla="*/ 26 h 26"/>
                  <a:gd name="T6" fmla="*/ 0 w 22"/>
                  <a:gd name="T7" fmla="*/ 16 h 26"/>
                  <a:gd name="T8" fmla="*/ 5 w 22"/>
                  <a:gd name="T9" fmla="*/ 0 h 26"/>
                  <a:gd name="T10" fmla="*/ 19 w 22"/>
                  <a:gd name="T11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26">
                    <a:moveTo>
                      <a:pt x="19" y="0"/>
                    </a:moveTo>
                    <a:lnTo>
                      <a:pt x="22" y="16"/>
                    </a:lnTo>
                    <a:lnTo>
                      <a:pt x="12" y="26"/>
                    </a:lnTo>
                    <a:lnTo>
                      <a:pt x="0" y="16"/>
                    </a:lnTo>
                    <a:lnTo>
                      <a:pt x="5" y="0"/>
                    </a:lnTo>
                    <a:lnTo>
                      <a:pt x="19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5" name="Freeform 163"/>
              <p:cNvSpPr>
                <a:spLocks/>
              </p:cNvSpPr>
              <p:nvPr/>
            </p:nvSpPr>
            <p:spPr bwMode="auto">
              <a:xfrm>
                <a:off x="5891213" y="3235325"/>
                <a:ext cx="41275" cy="166688"/>
              </a:xfrm>
              <a:custGeom>
                <a:avLst/>
                <a:gdLst>
                  <a:gd name="T0" fmla="*/ 21 w 26"/>
                  <a:gd name="T1" fmla="*/ 0 h 105"/>
                  <a:gd name="T2" fmla="*/ 26 w 26"/>
                  <a:gd name="T3" fmla="*/ 96 h 105"/>
                  <a:gd name="T4" fmla="*/ 14 w 26"/>
                  <a:gd name="T5" fmla="*/ 105 h 105"/>
                  <a:gd name="T6" fmla="*/ 0 w 26"/>
                  <a:gd name="T7" fmla="*/ 96 h 105"/>
                  <a:gd name="T8" fmla="*/ 4 w 26"/>
                  <a:gd name="T9" fmla="*/ 0 h 105"/>
                  <a:gd name="T10" fmla="*/ 21 w 26"/>
                  <a:gd name="T11" fmla="*/ 0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6" h="105">
                    <a:moveTo>
                      <a:pt x="21" y="0"/>
                    </a:moveTo>
                    <a:lnTo>
                      <a:pt x="26" y="96"/>
                    </a:lnTo>
                    <a:lnTo>
                      <a:pt x="14" y="105"/>
                    </a:lnTo>
                    <a:lnTo>
                      <a:pt x="0" y="96"/>
                    </a:lnTo>
                    <a:lnTo>
                      <a:pt x="4" y="0"/>
                    </a:lnTo>
                    <a:lnTo>
                      <a:pt x="2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6" name="Freeform 164"/>
              <p:cNvSpPr>
                <a:spLocks noEditPoints="1"/>
              </p:cNvSpPr>
              <p:nvPr/>
            </p:nvSpPr>
            <p:spPr bwMode="auto">
              <a:xfrm>
                <a:off x="5719763" y="3211513"/>
                <a:ext cx="373063" cy="547688"/>
              </a:xfrm>
              <a:custGeom>
                <a:avLst/>
                <a:gdLst>
                  <a:gd name="T0" fmla="*/ 60 w 98"/>
                  <a:gd name="T1" fmla="*/ 74 h 144"/>
                  <a:gd name="T2" fmla="*/ 75 w 98"/>
                  <a:gd name="T3" fmla="*/ 57 h 144"/>
                  <a:gd name="T4" fmla="*/ 74 w 98"/>
                  <a:gd name="T5" fmla="*/ 36 h 144"/>
                  <a:gd name="T6" fmla="*/ 77 w 98"/>
                  <a:gd name="T7" fmla="*/ 40 h 144"/>
                  <a:gd name="T8" fmla="*/ 78 w 98"/>
                  <a:gd name="T9" fmla="*/ 57 h 144"/>
                  <a:gd name="T10" fmla="*/ 98 w 98"/>
                  <a:gd name="T11" fmla="*/ 57 h 144"/>
                  <a:gd name="T12" fmla="*/ 92 w 98"/>
                  <a:gd name="T13" fmla="*/ 31 h 144"/>
                  <a:gd name="T14" fmla="*/ 74 w 98"/>
                  <a:gd name="T15" fmla="*/ 4 h 144"/>
                  <a:gd name="T16" fmla="*/ 63 w 98"/>
                  <a:gd name="T17" fmla="*/ 0 h 144"/>
                  <a:gd name="T18" fmla="*/ 63 w 98"/>
                  <a:gd name="T19" fmla="*/ 0 h 144"/>
                  <a:gd name="T20" fmla="*/ 69 w 98"/>
                  <a:gd name="T21" fmla="*/ 5 h 144"/>
                  <a:gd name="T22" fmla="*/ 61 w 98"/>
                  <a:gd name="T23" fmla="*/ 9 h 144"/>
                  <a:gd name="T24" fmla="*/ 65 w 98"/>
                  <a:gd name="T25" fmla="*/ 15 h 144"/>
                  <a:gd name="T26" fmla="*/ 51 w 98"/>
                  <a:gd name="T27" fmla="*/ 46 h 144"/>
                  <a:gd name="T28" fmla="*/ 51 w 98"/>
                  <a:gd name="T29" fmla="*/ 46 h 144"/>
                  <a:gd name="T30" fmla="*/ 51 w 98"/>
                  <a:gd name="T31" fmla="*/ 46 h 144"/>
                  <a:gd name="T32" fmla="*/ 51 w 98"/>
                  <a:gd name="T33" fmla="*/ 46 h 144"/>
                  <a:gd name="T34" fmla="*/ 51 w 98"/>
                  <a:gd name="T35" fmla="*/ 46 h 144"/>
                  <a:gd name="T36" fmla="*/ 36 w 98"/>
                  <a:gd name="T37" fmla="*/ 15 h 144"/>
                  <a:gd name="T38" fmla="*/ 40 w 98"/>
                  <a:gd name="T39" fmla="*/ 9 h 144"/>
                  <a:gd name="T40" fmla="*/ 33 w 98"/>
                  <a:gd name="T41" fmla="*/ 5 h 144"/>
                  <a:gd name="T42" fmla="*/ 39 w 98"/>
                  <a:gd name="T43" fmla="*/ 0 h 144"/>
                  <a:gd name="T44" fmla="*/ 39 w 98"/>
                  <a:gd name="T45" fmla="*/ 0 h 144"/>
                  <a:gd name="T46" fmla="*/ 31 w 98"/>
                  <a:gd name="T47" fmla="*/ 0 h 144"/>
                  <a:gd name="T48" fmla="*/ 25 w 98"/>
                  <a:gd name="T49" fmla="*/ 3 h 144"/>
                  <a:gd name="T50" fmla="*/ 1 w 98"/>
                  <a:gd name="T51" fmla="*/ 29 h 144"/>
                  <a:gd name="T52" fmla="*/ 1 w 98"/>
                  <a:gd name="T53" fmla="*/ 29 h 144"/>
                  <a:gd name="T54" fmla="*/ 1 w 98"/>
                  <a:gd name="T55" fmla="*/ 30 h 144"/>
                  <a:gd name="T56" fmla="*/ 0 w 98"/>
                  <a:gd name="T57" fmla="*/ 40 h 144"/>
                  <a:gd name="T58" fmla="*/ 0 w 98"/>
                  <a:gd name="T59" fmla="*/ 41 h 144"/>
                  <a:gd name="T60" fmla="*/ 0 w 98"/>
                  <a:gd name="T61" fmla="*/ 42 h 144"/>
                  <a:gd name="T62" fmla="*/ 1 w 98"/>
                  <a:gd name="T63" fmla="*/ 44 h 144"/>
                  <a:gd name="T64" fmla="*/ 3 w 98"/>
                  <a:gd name="T65" fmla="*/ 48 h 144"/>
                  <a:gd name="T66" fmla="*/ 7 w 98"/>
                  <a:gd name="T67" fmla="*/ 55 h 144"/>
                  <a:gd name="T68" fmla="*/ 15 w 98"/>
                  <a:gd name="T69" fmla="*/ 71 h 144"/>
                  <a:gd name="T70" fmla="*/ 26 w 98"/>
                  <a:gd name="T71" fmla="*/ 65 h 144"/>
                  <a:gd name="T72" fmla="*/ 26 w 98"/>
                  <a:gd name="T73" fmla="*/ 75 h 144"/>
                  <a:gd name="T74" fmla="*/ 26 w 98"/>
                  <a:gd name="T75" fmla="*/ 76 h 144"/>
                  <a:gd name="T76" fmla="*/ 28 w 98"/>
                  <a:gd name="T77" fmla="*/ 76 h 144"/>
                  <a:gd name="T78" fmla="*/ 30 w 98"/>
                  <a:gd name="T79" fmla="*/ 144 h 144"/>
                  <a:gd name="T80" fmla="*/ 50 w 98"/>
                  <a:gd name="T81" fmla="*/ 144 h 144"/>
                  <a:gd name="T82" fmla="*/ 50 w 98"/>
                  <a:gd name="T83" fmla="*/ 76 h 144"/>
                  <a:gd name="T84" fmla="*/ 52 w 98"/>
                  <a:gd name="T85" fmla="*/ 76 h 144"/>
                  <a:gd name="T86" fmla="*/ 54 w 98"/>
                  <a:gd name="T87" fmla="*/ 144 h 144"/>
                  <a:gd name="T88" fmla="*/ 60 w 98"/>
                  <a:gd name="T89" fmla="*/ 144 h 144"/>
                  <a:gd name="T90" fmla="*/ 60 w 98"/>
                  <a:gd name="T91" fmla="*/ 74 h 144"/>
                  <a:gd name="T92" fmla="*/ 27 w 98"/>
                  <a:gd name="T93" fmla="*/ 50 h 144"/>
                  <a:gd name="T94" fmla="*/ 24 w 98"/>
                  <a:gd name="T95" fmla="*/ 46 h 144"/>
                  <a:gd name="T96" fmla="*/ 20 w 98"/>
                  <a:gd name="T97" fmla="*/ 39 h 144"/>
                  <a:gd name="T98" fmla="*/ 19 w 98"/>
                  <a:gd name="T99" fmla="*/ 36 h 144"/>
                  <a:gd name="T100" fmla="*/ 27 w 98"/>
                  <a:gd name="T101" fmla="*/ 26 h 144"/>
                  <a:gd name="T102" fmla="*/ 27 w 98"/>
                  <a:gd name="T103" fmla="*/ 50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8" h="144">
                    <a:moveTo>
                      <a:pt x="60" y="74"/>
                    </a:moveTo>
                    <a:cubicBezTo>
                      <a:pt x="60" y="66"/>
                      <a:pt x="66" y="58"/>
                      <a:pt x="75" y="57"/>
                    </a:cubicBezTo>
                    <a:cubicBezTo>
                      <a:pt x="75" y="50"/>
                      <a:pt x="75" y="43"/>
                      <a:pt x="74" y="36"/>
                    </a:cubicBezTo>
                    <a:cubicBezTo>
                      <a:pt x="77" y="40"/>
                      <a:pt x="77" y="40"/>
                      <a:pt x="77" y="40"/>
                    </a:cubicBezTo>
                    <a:cubicBezTo>
                      <a:pt x="78" y="41"/>
                      <a:pt x="78" y="49"/>
                      <a:pt x="78" y="57"/>
                    </a:cubicBezTo>
                    <a:cubicBezTo>
                      <a:pt x="98" y="57"/>
                      <a:pt x="98" y="57"/>
                      <a:pt x="98" y="57"/>
                    </a:cubicBezTo>
                    <a:cubicBezTo>
                      <a:pt x="98" y="50"/>
                      <a:pt x="98" y="43"/>
                      <a:pt x="92" y="31"/>
                    </a:cubicBezTo>
                    <a:cubicBezTo>
                      <a:pt x="74" y="4"/>
                      <a:pt x="74" y="4"/>
                      <a:pt x="74" y="4"/>
                    </a:cubicBezTo>
                    <a:cubicBezTo>
                      <a:pt x="71" y="0"/>
                      <a:pt x="64" y="0"/>
                      <a:pt x="63" y="0"/>
                    </a:cubicBezTo>
                    <a:cubicBezTo>
                      <a:pt x="63" y="0"/>
                      <a:pt x="63" y="0"/>
                      <a:pt x="63" y="0"/>
                    </a:cubicBezTo>
                    <a:cubicBezTo>
                      <a:pt x="69" y="5"/>
                      <a:pt x="69" y="5"/>
                      <a:pt x="69" y="5"/>
                    </a:cubicBezTo>
                    <a:cubicBezTo>
                      <a:pt x="61" y="9"/>
                      <a:pt x="61" y="9"/>
                      <a:pt x="61" y="9"/>
                    </a:cubicBezTo>
                    <a:cubicBezTo>
                      <a:pt x="65" y="15"/>
                      <a:pt x="65" y="15"/>
                      <a:pt x="65" y="15"/>
                    </a:cubicBezTo>
                    <a:cubicBezTo>
                      <a:pt x="51" y="46"/>
                      <a:pt x="51" y="46"/>
                      <a:pt x="51" y="46"/>
                    </a:cubicBezTo>
                    <a:cubicBezTo>
                      <a:pt x="51" y="46"/>
                      <a:pt x="51" y="46"/>
                      <a:pt x="51" y="46"/>
                    </a:cubicBezTo>
                    <a:cubicBezTo>
                      <a:pt x="51" y="46"/>
                      <a:pt x="51" y="46"/>
                      <a:pt x="51" y="46"/>
                    </a:cubicBezTo>
                    <a:cubicBezTo>
                      <a:pt x="51" y="46"/>
                      <a:pt x="51" y="46"/>
                      <a:pt x="51" y="46"/>
                    </a:cubicBezTo>
                    <a:cubicBezTo>
                      <a:pt x="51" y="46"/>
                      <a:pt x="51" y="46"/>
                      <a:pt x="51" y="46"/>
                    </a:cubicBezTo>
                    <a:cubicBezTo>
                      <a:pt x="36" y="15"/>
                      <a:pt x="36" y="15"/>
                      <a:pt x="36" y="15"/>
                    </a:cubicBezTo>
                    <a:cubicBezTo>
                      <a:pt x="40" y="9"/>
                      <a:pt x="40" y="9"/>
                      <a:pt x="40" y="9"/>
                    </a:cubicBezTo>
                    <a:cubicBezTo>
                      <a:pt x="33" y="5"/>
                      <a:pt x="33" y="5"/>
                      <a:pt x="33" y="5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36" y="0"/>
                      <a:pt x="31" y="0"/>
                      <a:pt x="31" y="0"/>
                    </a:cubicBezTo>
                    <a:cubicBezTo>
                      <a:pt x="29" y="1"/>
                      <a:pt x="27" y="2"/>
                      <a:pt x="25" y="3"/>
                    </a:cubicBezTo>
                    <a:cubicBezTo>
                      <a:pt x="1" y="29"/>
                      <a:pt x="1" y="29"/>
                      <a:pt x="1" y="29"/>
                    </a:cubicBezTo>
                    <a:cubicBezTo>
                      <a:pt x="1" y="29"/>
                      <a:pt x="1" y="29"/>
                      <a:pt x="1" y="29"/>
                    </a:cubicBezTo>
                    <a:cubicBezTo>
                      <a:pt x="1" y="30"/>
                      <a:pt x="1" y="30"/>
                      <a:pt x="1" y="30"/>
                    </a:cubicBezTo>
                    <a:cubicBezTo>
                      <a:pt x="1" y="31"/>
                      <a:pt x="0" y="40"/>
                      <a:pt x="0" y="40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1" y="44"/>
                      <a:pt x="1" y="44"/>
                      <a:pt x="1" y="44"/>
                    </a:cubicBezTo>
                    <a:cubicBezTo>
                      <a:pt x="3" y="48"/>
                      <a:pt x="3" y="48"/>
                      <a:pt x="3" y="48"/>
                    </a:cubicBezTo>
                    <a:cubicBezTo>
                      <a:pt x="7" y="55"/>
                      <a:pt x="7" y="55"/>
                      <a:pt x="7" y="55"/>
                    </a:cubicBezTo>
                    <a:cubicBezTo>
                      <a:pt x="15" y="71"/>
                      <a:pt x="15" y="71"/>
                      <a:pt x="15" y="71"/>
                    </a:cubicBezTo>
                    <a:cubicBezTo>
                      <a:pt x="19" y="69"/>
                      <a:pt x="23" y="67"/>
                      <a:pt x="26" y="65"/>
                    </a:cubicBezTo>
                    <a:cubicBezTo>
                      <a:pt x="26" y="69"/>
                      <a:pt x="26" y="72"/>
                      <a:pt x="26" y="75"/>
                    </a:cubicBezTo>
                    <a:cubicBezTo>
                      <a:pt x="26" y="76"/>
                      <a:pt x="26" y="76"/>
                      <a:pt x="26" y="76"/>
                    </a:cubicBezTo>
                    <a:cubicBezTo>
                      <a:pt x="27" y="76"/>
                      <a:pt x="27" y="76"/>
                      <a:pt x="28" y="76"/>
                    </a:cubicBezTo>
                    <a:cubicBezTo>
                      <a:pt x="30" y="144"/>
                      <a:pt x="30" y="144"/>
                      <a:pt x="30" y="144"/>
                    </a:cubicBezTo>
                    <a:cubicBezTo>
                      <a:pt x="50" y="144"/>
                      <a:pt x="50" y="144"/>
                      <a:pt x="50" y="144"/>
                    </a:cubicBezTo>
                    <a:cubicBezTo>
                      <a:pt x="50" y="124"/>
                      <a:pt x="50" y="89"/>
                      <a:pt x="50" y="76"/>
                    </a:cubicBezTo>
                    <a:cubicBezTo>
                      <a:pt x="50" y="76"/>
                      <a:pt x="51" y="76"/>
                      <a:pt x="52" y="76"/>
                    </a:cubicBezTo>
                    <a:cubicBezTo>
                      <a:pt x="54" y="144"/>
                      <a:pt x="54" y="144"/>
                      <a:pt x="54" y="144"/>
                    </a:cubicBezTo>
                    <a:cubicBezTo>
                      <a:pt x="60" y="144"/>
                      <a:pt x="60" y="144"/>
                      <a:pt x="60" y="144"/>
                    </a:cubicBezTo>
                    <a:lnTo>
                      <a:pt x="60" y="74"/>
                    </a:lnTo>
                    <a:close/>
                    <a:moveTo>
                      <a:pt x="27" y="50"/>
                    </a:moveTo>
                    <a:cubicBezTo>
                      <a:pt x="24" y="46"/>
                      <a:pt x="24" y="46"/>
                      <a:pt x="24" y="46"/>
                    </a:cubicBezTo>
                    <a:cubicBezTo>
                      <a:pt x="20" y="39"/>
                      <a:pt x="20" y="39"/>
                      <a:pt x="20" y="39"/>
                    </a:cubicBezTo>
                    <a:cubicBezTo>
                      <a:pt x="19" y="36"/>
                      <a:pt x="19" y="36"/>
                      <a:pt x="19" y="36"/>
                    </a:cubicBezTo>
                    <a:cubicBezTo>
                      <a:pt x="27" y="26"/>
                      <a:pt x="27" y="26"/>
                      <a:pt x="27" y="26"/>
                    </a:cubicBezTo>
                    <a:cubicBezTo>
                      <a:pt x="27" y="34"/>
                      <a:pt x="27" y="42"/>
                      <a:pt x="27" y="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7" name="Freeform 165"/>
              <p:cNvSpPr>
                <a:spLocks/>
              </p:cNvSpPr>
              <p:nvPr/>
            </p:nvSpPr>
            <p:spPr bwMode="auto">
              <a:xfrm>
                <a:off x="6099176" y="3230563"/>
                <a:ext cx="220663" cy="198438"/>
              </a:xfrm>
              <a:custGeom>
                <a:avLst/>
                <a:gdLst>
                  <a:gd name="T0" fmla="*/ 1 w 58"/>
                  <a:gd name="T1" fmla="*/ 52 h 52"/>
                  <a:gd name="T2" fmla="*/ 30 w 58"/>
                  <a:gd name="T3" fmla="*/ 52 h 52"/>
                  <a:gd name="T4" fmla="*/ 58 w 58"/>
                  <a:gd name="T5" fmla="*/ 52 h 52"/>
                  <a:gd name="T6" fmla="*/ 55 w 58"/>
                  <a:gd name="T7" fmla="*/ 8 h 52"/>
                  <a:gd name="T8" fmla="*/ 47 w 58"/>
                  <a:gd name="T9" fmla="*/ 0 h 52"/>
                  <a:gd name="T10" fmla="*/ 40 w 58"/>
                  <a:gd name="T11" fmla="*/ 0 h 52"/>
                  <a:gd name="T12" fmla="*/ 45 w 58"/>
                  <a:gd name="T13" fmla="*/ 4 h 52"/>
                  <a:gd name="T14" fmla="*/ 38 w 58"/>
                  <a:gd name="T15" fmla="*/ 8 h 52"/>
                  <a:gd name="T16" fmla="*/ 41 w 58"/>
                  <a:gd name="T17" fmla="*/ 13 h 52"/>
                  <a:gd name="T18" fmla="*/ 29 w 58"/>
                  <a:gd name="T19" fmla="*/ 41 h 52"/>
                  <a:gd name="T20" fmla="*/ 29 w 58"/>
                  <a:gd name="T21" fmla="*/ 41 h 52"/>
                  <a:gd name="T22" fmla="*/ 29 w 58"/>
                  <a:gd name="T23" fmla="*/ 41 h 52"/>
                  <a:gd name="T24" fmla="*/ 29 w 58"/>
                  <a:gd name="T25" fmla="*/ 41 h 52"/>
                  <a:gd name="T26" fmla="*/ 29 w 58"/>
                  <a:gd name="T27" fmla="*/ 41 h 52"/>
                  <a:gd name="T28" fmla="*/ 16 w 58"/>
                  <a:gd name="T29" fmla="*/ 13 h 52"/>
                  <a:gd name="T30" fmla="*/ 19 w 58"/>
                  <a:gd name="T31" fmla="*/ 8 h 52"/>
                  <a:gd name="T32" fmla="*/ 12 w 58"/>
                  <a:gd name="T33" fmla="*/ 4 h 52"/>
                  <a:gd name="T34" fmla="*/ 17 w 58"/>
                  <a:gd name="T35" fmla="*/ 0 h 52"/>
                  <a:gd name="T36" fmla="*/ 11 w 58"/>
                  <a:gd name="T37" fmla="*/ 0 h 52"/>
                  <a:gd name="T38" fmla="*/ 11 w 58"/>
                  <a:gd name="T39" fmla="*/ 0 h 52"/>
                  <a:gd name="T40" fmla="*/ 3 w 58"/>
                  <a:gd name="T41" fmla="*/ 8 h 52"/>
                  <a:gd name="T42" fmla="*/ 0 w 58"/>
                  <a:gd name="T43" fmla="*/ 52 h 52"/>
                  <a:gd name="T44" fmla="*/ 1 w 58"/>
                  <a:gd name="T45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8" h="52">
                    <a:moveTo>
                      <a:pt x="1" y="52"/>
                    </a:moveTo>
                    <a:cubicBezTo>
                      <a:pt x="30" y="52"/>
                      <a:pt x="30" y="52"/>
                      <a:pt x="30" y="52"/>
                    </a:cubicBezTo>
                    <a:cubicBezTo>
                      <a:pt x="58" y="52"/>
                      <a:pt x="58" y="52"/>
                      <a:pt x="58" y="52"/>
                    </a:cubicBezTo>
                    <a:cubicBezTo>
                      <a:pt x="55" y="8"/>
                      <a:pt x="55" y="8"/>
                      <a:pt x="55" y="8"/>
                    </a:cubicBezTo>
                    <a:cubicBezTo>
                      <a:pt x="54" y="3"/>
                      <a:pt x="51" y="0"/>
                      <a:pt x="47" y="0"/>
                    </a:cubicBezTo>
                    <a:cubicBezTo>
                      <a:pt x="47" y="0"/>
                      <a:pt x="44" y="0"/>
                      <a:pt x="40" y="0"/>
                    </a:cubicBezTo>
                    <a:cubicBezTo>
                      <a:pt x="45" y="4"/>
                      <a:pt x="45" y="4"/>
                      <a:pt x="45" y="4"/>
                    </a:cubicBezTo>
                    <a:cubicBezTo>
                      <a:pt x="38" y="8"/>
                      <a:pt x="38" y="8"/>
                      <a:pt x="38" y="8"/>
                    </a:cubicBezTo>
                    <a:cubicBezTo>
                      <a:pt x="41" y="13"/>
                      <a:pt x="41" y="13"/>
                      <a:pt x="41" y="13"/>
                    </a:cubicBezTo>
                    <a:cubicBezTo>
                      <a:pt x="29" y="41"/>
                      <a:pt x="29" y="41"/>
                      <a:pt x="29" y="41"/>
                    </a:cubicBezTo>
                    <a:cubicBezTo>
                      <a:pt x="29" y="41"/>
                      <a:pt x="29" y="41"/>
                      <a:pt x="29" y="41"/>
                    </a:cubicBezTo>
                    <a:cubicBezTo>
                      <a:pt x="29" y="41"/>
                      <a:pt x="29" y="41"/>
                      <a:pt x="29" y="41"/>
                    </a:cubicBezTo>
                    <a:cubicBezTo>
                      <a:pt x="29" y="41"/>
                      <a:pt x="29" y="41"/>
                      <a:pt x="29" y="41"/>
                    </a:cubicBezTo>
                    <a:cubicBezTo>
                      <a:pt x="29" y="41"/>
                      <a:pt x="29" y="41"/>
                      <a:pt x="29" y="41"/>
                    </a:cubicBezTo>
                    <a:cubicBezTo>
                      <a:pt x="16" y="13"/>
                      <a:pt x="16" y="13"/>
                      <a:pt x="16" y="13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3" y="0"/>
                      <a:pt x="11" y="0"/>
                      <a:pt x="11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7" y="0"/>
                      <a:pt x="3" y="3"/>
                      <a:pt x="3" y="8"/>
                    </a:cubicBezTo>
                    <a:cubicBezTo>
                      <a:pt x="0" y="52"/>
                      <a:pt x="0" y="52"/>
                      <a:pt x="0" y="52"/>
                    </a:cubicBezTo>
                    <a:lnTo>
                      <a:pt x="1" y="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8" name="Freeform 166"/>
              <p:cNvSpPr>
                <a:spLocks/>
              </p:cNvSpPr>
              <p:nvPr/>
            </p:nvSpPr>
            <p:spPr bwMode="auto">
              <a:xfrm>
                <a:off x="6019801" y="3633788"/>
                <a:ext cx="111125" cy="103188"/>
              </a:xfrm>
              <a:custGeom>
                <a:avLst/>
                <a:gdLst>
                  <a:gd name="T0" fmla="*/ 27 w 29"/>
                  <a:gd name="T1" fmla="*/ 0 h 27"/>
                  <a:gd name="T2" fmla="*/ 26 w 29"/>
                  <a:gd name="T3" fmla="*/ 0 h 27"/>
                  <a:gd name="T4" fmla="*/ 1 w 29"/>
                  <a:gd name="T5" fmla="*/ 24 h 27"/>
                  <a:gd name="T6" fmla="*/ 1 w 29"/>
                  <a:gd name="T7" fmla="*/ 27 h 27"/>
                  <a:gd name="T8" fmla="*/ 2 w 29"/>
                  <a:gd name="T9" fmla="*/ 27 h 27"/>
                  <a:gd name="T10" fmla="*/ 4 w 29"/>
                  <a:gd name="T11" fmla="*/ 27 h 27"/>
                  <a:gd name="T12" fmla="*/ 29 w 29"/>
                  <a:gd name="T13" fmla="*/ 3 h 27"/>
                  <a:gd name="T14" fmla="*/ 29 w 29"/>
                  <a:gd name="T15" fmla="*/ 0 h 27"/>
                  <a:gd name="T16" fmla="*/ 27 w 29"/>
                  <a:gd name="T17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" h="27">
                    <a:moveTo>
                      <a:pt x="27" y="0"/>
                    </a:moveTo>
                    <a:cubicBezTo>
                      <a:pt x="26" y="0"/>
                      <a:pt x="26" y="0"/>
                      <a:pt x="26" y="0"/>
                    </a:cubicBezTo>
                    <a:cubicBezTo>
                      <a:pt x="1" y="24"/>
                      <a:pt x="1" y="24"/>
                      <a:pt x="1" y="24"/>
                    </a:cubicBezTo>
                    <a:cubicBezTo>
                      <a:pt x="0" y="25"/>
                      <a:pt x="0" y="26"/>
                      <a:pt x="1" y="27"/>
                    </a:cubicBezTo>
                    <a:cubicBezTo>
                      <a:pt x="1" y="27"/>
                      <a:pt x="2" y="27"/>
                      <a:pt x="2" y="27"/>
                    </a:cubicBezTo>
                    <a:cubicBezTo>
                      <a:pt x="3" y="27"/>
                      <a:pt x="3" y="27"/>
                      <a:pt x="4" y="27"/>
                    </a:cubicBezTo>
                    <a:cubicBezTo>
                      <a:pt x="29" y="3"/>
                      <a:pt x="29" y="3"/>
                      <a:pt x="29" y="3"/>
                    </a:cubicBezTo>
                    <a:cubicBezTo>
                      <a:pt x="29" y="3"/>
                      <a:pt x="29" y="1"/>
                      <a:pt x="29" y="0"/>
                    </a:cubicBezTo>
                    <a:cubicBezTo>
                      <a:pt x="28" y="0"/>
                      <a:pt x="28" y="0"/>
                      <a:pt x="2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9" name="Freeform 167"/>
              <p:cNvSpPr>
                <a:spLocks noEditPoints="1"/>
              </p:cNvSpPr>
              <p:nvPr/>
            </p:nvSpPr>
            <p:spPr bwMode="auto">
              <a:xfrm>
                <a:off x="5967413" y="3448050"/>
                <a:ext cx="504825" cy="346075"/>
              </a:xfrm>
              <a:custGeom>
                <a:avLst/>
                <a:gdLst>
                  <a:gd name="T0" fmla="*/ 128 w 133"/>
                  <a:gd name="T1" fmla="*/ 4 h 91"/>
                  <a:gd name="T2" fmla="*/ 118 w 133"/>
                  <a:gd name="T3" fmla="*/ 0 h 91"/>
                  <a:gd name="T4" fmla="*/ 15 w 133"/>
                  <a:gd name="T5" fmla="*/ 0 h 91"/>
                  <a:gd name="T6" fmla="*/ 5 w 133"/>
                  <a:gd name="T7" fmla="*/ 4 h 91"/>
                  <a:gd name="T8" fmla="*/ 0 w 133"/>
                  <a:gd name="T9" fmla="*/ 17 h 91"/>
                  <a:gd name="T10" fmla="*/ 0 w 133"/>
                  <a:gd name="T11" fmla="*/ 75 h 91"/>
                  <a:gd name="T12" fmla="*/ 15 w 133"/>
                  <a:gd name="T13" fmla="*/ 91 h 91"/>
                  <a:gd name="T14" fmla="*/ 118 w 133"/>
                  <a:gd name="T15" fmla="*/ 91 h 91"/>
                  <a:gd name="T16" fmla="*/ 133 w 133"/>
                  <a:gd name="T17" fmla="*/ 75 h 91"/>
                  <a:gd name="T18" fmla="*/ 133 w 133"/>
                  <a:gd name="T19" fmla="*/ 17 h 91"/>
                  <a:gd name="T20" fmla="*/ 128 w 133"/>
                  <a:gd name="T21" fmla="*/ 4 h 91"/>
                  <a:gd name="T22" fmla="*/ 66 w 133"/>
                  <a:gd name="T23" fmla="*/ 50 h 91"/>
                  <a:gd name="T24" fmla="*/ 17 w 133"/>
                  <a:gd name="T25" fmla="*/ 10 h 91"/>
                  <a:gd name="T26" fmla="*/ 115 w 133"/>
                  <a:gd name="T27" fmla="*/ 10 h 91"/>
                  <a:gd name="T28" fmla="*/ 66 w 133"/>
                  <a:gd name="T29" fmla="*/ 50 h 91"/>
                  <a:gd name="T30" fmla="*/ 123 w 133"/>
                  <a:gd name="T31" fmla="*/ 75 h 91"/>
                  <a:gd name="T32" fmla="*/ 118 w 133"/>
                  <a:gd name="T33" fmla="*/ 80 h 91"/>
                  <a:gd name="T34" fmla="*/ 15 w 133"/>
                  <a:gd name="T35" fmla="*/ 80 h 91"/>
                  <a:gd name="T36" fmla="*/ 10 w 133"/>
                  <a:gd name="T37" fmla="*/ 75 h 91"/>
                  <a:gd name="T38" fmla="*/ 10 w 133"/>
                  <a:gd name="T39" fmla="*/ 17 h 91"/>
                  <a:gd name="T40" fmla="*/ 62 w 133"/>
                  <a:gd name="T41" fmla="*/ 60 h 91"/>
                  <a:gd name="T42" fmla="*/ 66 w 133"/>
                  <a:gd name="T43" fmla="*/ 61 h 91"/>
                  <a:gd name="T44" fmla="*/ 70 w 133"/>
                  <a:gd name="T45" fmla="*/ 60 h 91"/>
                  <a:gd name="T46" fmla="*/ 123 w 133"/>
                  <a:gd name="T47" fmla="*/ 17 h 91"/>
                  <a:gd name="T48" fmla="*/ 123 w 133"/>
                  <a:gd name="T49" fmla="*/ 75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33" h="91">
                    <a:moveTo>
                      <a:pt x="128" y="4"/>
                    </a:moveTo>
                    <a:cubicBezTo>
                      <a:pt x="125" y="1"/>
                      <a:pt x="121" y="0"/>
                      <a:pt x="118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2" y="0"/>
                      <a:pt x="8" y="1"/>
                      <a:pt x="5" y="4"/>
                    </a:cubicBezTo>
                    <a:cubicBezTo>
                      <a:pt x="3" y="6"/>
                      <a:pt x="0" y="11"/>
                      <a:pt x="0" y="17"/>
                    </a:cubicBezTo>
                    <a:cubicBezTo>
                      <a:pt x="0" y="75"/>
                      <a:pt x="0" y="75"/>
                      <a:pt x="0" y="75"/>
                    </a:cubicBezTo>
                    <a:cubicBezTo>
                      <a:pt x="0" y="84"/>
                      <a:pt x="7" y="91"/>
                      <a:pt x="15" y="91"/>
                    </a:cubicBezTo>
                    <a:cubicBezTo>
                      <a:pt x="118" y="91"/>
                      <a:pt x="118" y="91"/>
                      <a:pt x="118" y="91"/>
                    </a:cubicBezTo>
                    <a:cubicBezTo>
                      <a:pt x="126" y="91"/>
                      <a:pt x="133" y="84"/>
                      <a:pt x="133" y="75"/>
                    </a:cubicBezTo>
                    <a:cubicBezTo>
                      <a:pt x="133" y="17"/>
                      <a:pt x="133" y="17"/>
                      <a:pt x="133" y="17"/>
                    </a:cubicBezTo>
                    <a:cubicBezTo>
                      <a:pt x="133" y="11"/>
                      <a:pt x="130" y="6"/>
                      <a:pt x="128" y="4"/>
                    </a:cubicBezTo>
                    <a:close/>
                    <a:moveTo>
                      <a:pt x="66" y="50"/>
                    </a:moveTo>
                    <a:cubicBezTo>
                      <a:pt x="17" y="10"/>
                      <a:pt x="17" y="10"/>
                      <a:pt x="17" y="10"/>
                    </a:cubicBezTo>
                    <a:cubicBezTo>
                      <a:pt x="115" y="10"/>
                      <a:pt x="115" y="10"/>
                      <a:pt x="115" y="10"/>
                    </a:cubicBezTo>
                    <a:lnTo>
                      <a:pt x="66" y="50"/>
                    </a:lnTo>
                    <a:close/>
                    <a:moveTo>
                      <a:pt x="123" y="75"/>
                    </a:moveTo>
                    <a:cubicBezTo>
                      <a:pt x="123" y="78"/>
                      <a:pt x="120" y="80"/>
                      <a:pt x="118" y="80"/>
                    </a:cubicBezTo>
                    <a:cubicBezTo>
                      <a:pt x="15" y="80"/>
                      <a:pt x="15" y="80"/>
                      <a:pt x="15" y="80"/>
                    </a:cubicBezTo>
                    <a:cubicBezTo>
                      <a:pt x="12" y="80"/>
                      <a:pt x="10" y="78"/>
                      <a:pt x="10" y="75"/>
                    </a:cubicBezTo>
                    <a:cubicBezTo>
                      <a:pt x="10" y="17"/>
                      <a:pt x="10" y="17"/>
                      <a:pt x="10" y="17"/>
                    </a:cubicBezTo>
                    <a:cubicBezTo>
                      <a:pt x="62" y="60"/>
                      <a:pt x="62" y="60"/>
                      <a:pt x="62" y="60"/>
                    </a:cubicBezTo>
                    <a:cubicBezTo>
                      <a:pt x="64" y="61"/>
                      <a:pt x="65" y="61"/>
                      <a:pt x="66" y="61"/>
                    </a:cubicBezTo>
                    <a:cubicBezTo>
                      <a:pt x="68" y="61"/>
                      <a:pt x="69" y="61"/>
                      <a:pt x="70" y="60"/>
                    </a:cubicBezTo>
                    <a:cubicBezTo>
                      <a:pt x="123" y="17"/>
                      <a:pt x="123" y="17"/>
                      <a:pt x="123" y="17"/>
                    </a:cubicBezTo>
                    <a:lnTo>
                      <a:pt x="123" y="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0" name="Freeform 168"/>
              <p:cNvSpPr>
                <a:spLocks/>
              </p:cNvSpPr>
              <p:nvPr/>
            </p:nvSpPr>
            <p:spPr bwMode="auto">
              <a:xfrm>
                <a:off x="6305551" y="3633788"/>
                <a:ext cx="114300" cy="103188"/>
              </a:xfrm>
              <a:custGeom>
                <a:avLst/>
                <a:gdLst>
                  <a:gd name="T0" fmla="*/ 26 w 30"/>
                  <a:gd name="T1" fmla="*/ 27 h 27"/>
                  <a:gd name="T2" fmla="*/ 28 w 30"/>
                  <a:gd name="T3" fmla="*/ 27 h 27"/>
                  <a:gd name="T4" fmla="*/ 29 w 30"/>
                  <a:gd name="T5" fmla="*/ 27 h 27"/>
                  <a:gd name="T6" fmla="*/ 29 w 30"/>
                  <a:gd name="T7" fmla="*/ 24 h 27"/>
                  <a:gd name="T8" fmla="*/ 4 w 30"/>
                  <a:gd name="T9" fmla="*/ 0 h 27"/>
                  <a:gd name="T10" fmla="*/ 3 w 30"/>
                  <a:gd name="T11" fmla="*/ 0 h 27"/>
                  <a:gd name="T12" fmla="*/ 1 w 30"/>
                  <a:gd name="T13" fmla="*/ 0 h 27"/>
                  <a:gd name="T14" fmla="*/ 1 w 30"/>
                  <a:gd name="T15" fmla="*/ 3 h 27"/>
                  <a:gd name="T16" fmla="*/ 26 w 30"/>
                  <a:gd name="T17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" h="27">
                    <a:moveTo>
                      <a:pt x="26" y="27"/>
                    </a:moveTo>
                    <a:cubicBezTo>
                      <a:pt x="26" y="27"/>
                      <a:pt x="27" y="27"/>
                      <a:pt x="28" y="27"/>
                    </a:cubicBezTo>
                    <a:cubicBezTo>
                      <a:pt x="28" y="27"/>
                      <a:pt x="29" y="27"/>
                      <a:pt x="29" y="27"/>
                    </a:cubicBezTo>
                    <a:cubicBezTo>
                      <a:pt x="30" y="26"/>
                      <a:pt x="30" y="25"/>
                      <a:pt x="29" y="24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0"/>
                      <a:pt x="3" y="0"/>
                      <a:pt x="3" y="0"/>
                    </a:cubicBezTo>
                    <a:cubicBezTo>
                      <a:pt x="2" y="0"/>
                      <a:pt x="2" y="0"/>
                      <a:pt x="1" y="0"/>
                    </a:cubicBezTo>
                    <a:cubicBezTo>
                      <a:pt x="0" y="1"/>
                      <a:pt x="0" y="3"/>
                      <a:pt x="1" y="3"/>
                    </a:cubicBezTo>
                    <a:lnTo>
                      <a:pt x="26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1" name="Freeform 169"/>
              <p:cNvSpPr>
                <a:spLocks/>
              </p:cNvSpPr>
              <p:nvPr/>
            </p:nvSpPr>
            <p:spPr bwMode="auto">
              <a:xfrm>
                <a:off x="6016626" y="3413125"/>
                <a:ext cx="79375" cy="57150"/>
              </a:xfrm>
              <a:custGeom>
                <a:avLst/>
                <a:gdLst>
                  <a:gd name="T0" fmla="*/ 1 w 21"/>
                  <a:gd name="T1" fmla="*/ 15 h 15"/>
                  <a:gd name="T2" fmla="*/ 21 w 21"/>
                  <a:gd name="T3" fmla="*/ 14 h 15"/>
                  <a:gd name="T4" fmla="*/ 20 w 21"/>
                  <a:gd name="T5" fmla="*/ 0 h 15"/>
                  <a:gd name="T6" fmla="*/ 0 w 21"/>
                  <a:gd name="T7" fmla="*/ 0 h 15"/>
                  <a:gd name="T8" fmla="*/ 1 w 21"/>
                  <a:gd name="T9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15">
                    <a:moveTo>
                      <a:pt x="1" y="15"/>
                    </a:moveTo>
                    <a:cubicBezTo>
                      <a:pt x="8" y="15"/>
                      <a:pt x="14" y="14"/>
                      <a:pt x="21" y="14"/>
                    </a:cubicBezTo>
                    <a:cubicBezTo>
                      <a:pt x="20" y="8"/>
                      <a:pt x="20" y="4"/>
                      <a:pt x="2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5"/>
                      <a:pt x="1" y="11"/>
                      <a:pt x="1" y="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10" name="组合 9"/>
          <p:cNvGrpSpPr/>
          <p:nvPr/>
        </p:nvGrpSpPr>
        <p:grpSpPr>
          <a:xfrm>
            <a:off x="5187043" y="873570"/>
            <a:ext cx="1817914" cy="1729510"/>
            <a:chOff x="4962525" y="1519942"/>
            <a:chExt cx="2266950" cy="2156708"/>
          </a:xfrm>
        </p:grpSpPr>
        <p:sp>
          <p:nvSpPr>
            <p:cNvPr id="5" name="椭圆 4"/>
            <p:cNvSpPr/>
            <p:nvPr/>
          </p:nvSpPr>
          <p:spPr>
            <a:xfrm>
              <a:off x="5017646" y="1519942"/>
              <a:ext cx="2156708" cy="2156708"/>
            </a:xfrm>
            <a:prstGeom prst="ellipse">
              <a:avLst/>
            </a:prstGeom>
            <a:ln w="31750">
              <a:solidFill>
                <a:schemeClr val="bg1"/>
              </a:solidFill>
            </a:ln>
            <a:effectLst>
              <a:outerShdw blurRad="1651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4962525" y="2182798"/>
              <a:ext cx="2266950" cy="8059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b="1">
                  <a:solidFill>
                    <a:schemeClr val="accent1"/>
                  </a:solidFill>
                </a:rPr>
                <a:t>LOGO</a:t>
              </a:r>
              <a:endParaRPr lang="zh-CN" altLang="en-US" sz="3600" b="1">
                <a:solidFill>
                  <a:schemeClr val="accent1"/>
                </a:solidFill>
              </a:endParaRPr>
            </a:p>
          </p:txBody>
        </p:sp>
      </p:grpSp>
      <p:sp>
        <p:nvSpPr>
          <p:cNvPr id="82" name="KSO_Shape"/>
          <p:cNvSpPr>
            <a:spLocks/>
          </p:cNvSpPr>
          <p:nvPr/>
        </p:nvSpPr>
        <p:spPr bwMode="auto">
          <a:xfrm>
            <a:off x="5365725" y="1307951"/>
            <a:ext cx="1460552" cy="888694"/>
          </a:xfrm>
          <a:custGeom>
            <a:avLst/>
            <a:gdLst>
              <a:gd name="T0" fmla="*/ 1395067 w 3931"/>
              <a:gd name="T1" fmla="*/ 589725 h 2392"/>
              <a:gd name="T2" fmla="*/ 928365 w 3931"/>
              <a:gd name="T3" fmla="*/ 389484 h 2392"/>
              <a:gd name="T4" fmla="*/ 403040 w 3931"/>
              <a:gd name="T5" fmla="*/ 589725 h 2392"/>
              <a:gd name="T6" fmla="*/ 256480 w 3931"/>
              <a:gd name="T7" fmla="*/ 528782 h 2392"/>
              <a:gd name="T8" fmla="*/ 256480 w 3931"/>
              <a:gd name="T9" fmla="*/ 708403 h 2392"/>
              <a:gd name="T10" fmla="*/ 296326 w 3931"/>
              <a:gd name="T11" fmla="*/ 763389 h 2392"/>
              <a:gd name="T12" fmla="*/ 255564 w 3931"/>
              <a:gd name="T13" fmla="*/ 818375 h 2392"/>
              <a:gd name="T14" fmla="*/ 299074 w 3931"/>
              <a:gd name="T15" fmla="*/ 1011742 h 2392"/>
              <a:gd name="T16" fmla="*/ 170834 w 3931"/>
              <a:gd name="T17" fmla="*/ 1011742 h 2392"/>
              <a:gd name="T18" fmla="*/ 214802 w 3931"/>
              <a:gd name="T19" fmla="*/ 817458 h 2392"/>
              <a:gd name="T20" fmla="*/ 179078 w 3931"/>
              <a:gd name="T21" fmla="*/ 763389 h 2392"/>
              <a:gd name="T22" fmla="*/ 213428 w 3931"/>
              <a:gd name="T23" fmla="*/ 709777 h 2392"/>
              <a:gd name="T24" fmla="*/ 213428 w 3931"/>
              <a:gd name="T25" fmla="*/ 510911 h 2392"/>
              <a:gd name="T26" fmla="*/ 0 w 3931"/>
              <a:gd name="T27" fmla="*/ 421559 h 2392"/>
              <a:gd name="T28" fmla="*/ 938899 w 3931"/>
              <a:gd name="T29" fmla="*/ 0 h 2392"/>
              <a:gd name="T30" fmla="*/ 1800397 w 3931"/>
              <a:gd name="T31" fmla="*/ 427058 h 2392"/>
              <a:gd name="T32" fmla="*/ 1395067 w 3931"/>
              <a:gd name="T33" fmla="*/ 589725 h 2392"/>
              <a:gd name="T34" fmla="*/ 917831 w 3931"/>
              <a:gd name="T35" fmla="*/ 491208 h 2392"/>
              <a:gd name="T36" fmla="*/ 1341481 w 3931"/>
              <a:gd name="T37" fmla="*/ 635088 h 2392"/>
              <a:gd name="T38" fmla="*/ 1341481 w 3931"/>
              <a:gd name="T39" fmla="*/ 983791 h 2392"/>
              <a:gd name="T40" fmla="*/ 896306 w 3931"/>
              <a:gd name="T41" fmla="*/ 1096054 h 2392"/>
              <a:gd name="T42" fmla="*/ 503342 w 3931"/>
              <a:gd name="T43" fmla="*/ 983791 h 2392"/>
              <a:gd name="T44" fmla="*/ 503342 w 3931"/>
              <a:gd name="T45" fmla="*/ 635088 h 2392"/>
              <a:gd name="T46" fmla="*/ 917831 w 3931"/>
              <a:gd name="T47" fmla="*/ 491208 h 2392"/>
              <a:gd name="T48" fmla="*/ 912335 w 3931"/>
              <a:gd name="T49" fmla="*/ 1031904 h 2392"/>
              <a:gd name="T50" fmla="*/ 1254003 w 3931"/>
              <a:gd name="T51" fmla="*/ 946675 h 2392"/>
              <a:gd name="T52" fmla="*/ 912335 w 3931"/>
              <a:gd name="T53" fmla="*/ 860989 h 2392"/>
              <a:gd name="T54" fmla="*/ 571126 w 3931"/>
              <a:gd name="T55" fmla="*/ 946675 h 2392"/>
              <a:gd name="T56" fmla="*/ 912335 w 3931"/>
              <a:gd name="T57" fmla="*/ 1031904 h 2392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3931" h="2392">
                <a:moveTo>
                  <a:pt x="3046" y="1287"/>
                </a:moveTo>
                <a:cubicBezTo>
                  <a:pt x="3046" y="1287"/>
                  <a:pt x="2618" y="850"/>
                  <a:pt x="2027" y="850"/>
                </a:cubicBezTo>
                <a:cubicBezTo>
                  <a:pt x="1450" y="850"/>
                  <a:pt x="880" y="1287"/>
                  <a:pt x="880" y="1287"/>
                </a:cubicBezTo>
                <a:cubicBezTo>
                  <a:pt x="560" y="1154"/>
                  <a:pt x="560" y="1154"/>
                  <a:pt x="560" y="1154"/>
                </a:cubicBezTo>
                <a:cubicBezTo>
                  <a:pt x="560" y="1546"/>
                  <a:pt x="560" y="1546"/>
                  <a:pt x="560" y="1546"/>
                </a:cubicBezTo>
                <a:cubicBezTo>
                  <a:pt x="610" y="1563"/>
                  <a:pt x="647" y="1610"/>
                  <a:pt x="647" y="1666"/>
                </a:cubicBezTo>
                <a:cubicBezTo>
                  <a:pt x="647" y="1723"/>
                  <a:pt x="609" y="1769"/>
                  <a:pt x="558" y="1786"/>
                </a:cubicBezTo>
                <a:cubicBezTo>
                  <a:pt x="653" y="2208"/>
                  <a:pt x="653" y="2208"/>
                  <a:pt x="653" y="2208"/>
                </a:cubicBezTo>
                <a:cubicBezTo>
                  <a:pt x="373" y="2208"/>
                  <a:pt x="373" y="2208"/>
                  <a:pt x="373" y="2208"/>
                </a:cubicBezTo>
                <a:cubicBezTo>
                  <a:pt x="469" y="1784"/>
                  <a:pt x="469" y="1784"/>
                  <a:pt x="469" y="1784"/>
                </a:cubicBezTo>
                <a:cubicBezTo>
                  <a:pt x="423" y="1764"/>
                  <a:pt x="391" y="1719"/>
                  <a:pt x="391" y="1666"/>
                </a:cubicBezTo>
                <a:cubicBezTo>
                  <a:pt x="391" y="1614"/>
                  <a:pt x="422" y="1570"/>
                  <a:pt x="466" y="1549"/>
                </a:cubicBezTo>
                <a:cubicBezTo>
                  <a:pt x="466" y="1115"/>
                  <a:pt x="466" y="1115"/>
                  <a:pt x="466" y="1115"/>
                </a:cubicBezTo>
                <a:cubicBezTo>
                  <a:pt x="0" y="920"/>
                  <a:pt x="0" y="920"/>
                  <a:pt x="0" y="920"/>
                </a:cubicBezTo>
                <a:cubicBezTo>
                  <a:pt x="2050" y="0"/>
                  <a:pt x="2050" y="0"/>
                  <a:pt x="2050" y="0"/>
                </a:cubicBezTo>
                <a:cubicBezTo>
                  <a:pt x="3931" y="932"/>
                  <a:pt x="3931" y="932"/>
                  <a:pt x="3931" y="932"/>
                </a:cubicBezTo>
                <a:lnTo>
                  <a:pt x="3046" y="1287"/>
                </a:lnTo>
                <a:close/>
                <a:moveTo>
                  <a:pt x="2004" y="1072"/>
                </a:moveTo>
                <a:cubicBezTo>
                  <a:pt x="2598" y="1072"/>
                  <a:pt x="2929" y="1386"/>
                  <a:pt x="2929" y="1386"/>
                </a:cubicBezTo>
                <a:cubicBezTo>
                  <a:pt x="2929" y="2147"/>
                  <a:pt x="2929" y="2147"/>
                  <a:pt x="2929" y="2147"/>
                </a:cubicBezTo>
                <a:cubicBezTo>
                  <a:pt x="2929" y="2147"/>
                  <a:pt x="2586" y="2392"/>
                  <a:pt x="1957" y="2392"/>
                </a:cubicBezTo>
                <a:cubicBezTo>
                  <a:pt x="1328" y="2392"/>
                  <a:pt x="1099" y="2147"/>
                  <a:pt x="1099" y="2147"/>
                </a:cubicBezTo>
                <a:cubicBezTo>
                  <a:pt x="1099" y="1386"/>
                  <a:pt x="1099" y="1386"/>
                  <a:pt x="1099" y="1386"/>
                </a:cubicBezTo>
                <a:cubicBezTo>
                  <a:pt x="1099" y="1386"/>
                  <a:pt x="1410" y="1072"/>
                  <a:pt x="2004" y="1072"/>
                </a:cubicBezTo>
                <a:close/>
                <a:moveTo>
                  <a:pt x="1992" y="2252"/>
                </a:moveTo>
                <a:cubicBezTo>
                  <a:pt x="2404" y="2252"/>
                  <a:pt x="2738" y="2168"/>
                  <a:pt x="2738" y="2066"/>
                </a:cubicBezTo>
                <a:cubicBezTo>
                  <a:pt x="2738" y="1963"/>
                  <a:pt x="2404" y="1879"/>
                  <a:pt x="1992" y="1879"/>
                </a:cubicBezTo>
                <a:cubicBezTo>
                  <a:pt x="1581" y="1879"/>
                  <a:pt x="1247" y="1963"/>
                  <a:pt x="1247" y="2066"/>
                </a:cubicBezTo>
                <a:cubicBezTo>
                  <a:pt x="1247" y="2168"/>
                  <a:pt x="1581" y="2252"/>
                  <a:pt x="1992" y="225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 anchorCtr="1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42389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0">
        <p15:prstTrans prst="drape"/>
      </p:transition>
    </mc:Choice>
    <mc:Fallback xmlns="">
      <p:transition spd="slow" advClick="0" advTm="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3" presetClass="entr" presetSubtype="28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10" presetClass="entr" presetSubtype="0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8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12" presetClass="entr" presetSubtype="1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500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18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12" presetClass="entr" presetSubtype="1" fill="hold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500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22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12" presetClass="entr" presetSubtype="1" fill="hold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500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26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4" accel="22000" fill="hold" nodeType="withEffect" p14:presetBounceEnd="20000">
                                      <p:stCondLst>
                                        <p:cond delay="22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0000">
                                          <p:cBhvr additive="base">
                                            <p:cTn id="29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0000">
                                          <p:cBhvr additive="base">
                                            <p:cTn id="30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1" presetID="2" presetClass="entr" presetSubtype="4" accel="22000" fill="hold" nodeType="withEffect" p14:presetBounceEnd="20000">
                                      <p:stCondLst>
                                        <p:cond delay="240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0000">
                                          <p:cBhvr additive="base">
                                            <p:cTn id="33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0000">
                                          <p:cBhvr additive="base">
                                            <p:cTn id="34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5" presetID="2" presetClass="entr" presetSubtype="4" accel="22000" fill="hold" nodeType="withEffect" p14:presetBounceEnd="20000">
                                      <p:stCondLst>
                                        <p:cond delay="260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0000">
                                          <p:cBhvr additive="base">
                                            <p:cTn id="37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0000">
                                          <p:cBhvr additive="base">
                                            <p:cTn id="38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" presetID="2" presetClass="entr" presetSubtype="4" accel="22000" fill="hold" nodeType="withEffect" p14:presetBounceEnd="20000">
                                      <p:stCondLst>
                                        <p:cond delay="280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0000">
                                          <p:cBhvr additive="base">
                                            <p:cTn id="41" dur="5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0000">
                                          <p:cBhvr additive="base">
                                            <p:cTn id="42" dur="5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4" accel="22000" fill="hold" nodeType="withEffect" p14:presetBounceEnd="20000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0000">
                                          <p:cBhvr additive="base">
                                            <p:cTn id="45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0000">
                                          <p:cBhvr additive="base">
                                            <p:cTn id="46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1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5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5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4" grpId="0" animBg="1"/>
          <p:bldP spid="11" grpId="0"/>
          <p:bldP spid="82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3" presetClass="entr" presetSubtype="28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10" presetClass="entr" presetSubtype="0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8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12" presetClass="entr" presetSubtype="1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500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18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12" presetClass="entr" presetSubtype="1" fill="hold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500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22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12" presetClass="entr" presetSubtype="1" fill="hold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500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26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4" accel="22000" fill="hold" nodeType="withEffect">
                                      <p:stCondLst>
                                        <p:cond delay="22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1" presetID="2" presetClass="entr" presetSubtype="4" accel="22000" fill="hold" nodeType="withEffect">
                                      <p:stCondLst>
                                        <p:cond delay="240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3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4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5" presetID="2" presetClass="entr" presetSubtype="4" accel="22000" fill="hold" nodeType="withEffect">
                                      <p:stCondLst>
                                        <p:cond delay="260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8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" presetID="2" presetClass="entr" presetSubtype="4" accel="22000" fill="hold" nodeType="withEffect">
                                      <p:stCondLst>
                                        <p:cond delay="280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1" dur="5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2" dur="5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4" accel="22000" fill="hold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5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6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1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5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5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4" grpId="0" animBg="1"/>
          <p:bldP spid="11" grpId="0"/>
          <p:bldP spid="82" grpId="0" animBg="1"/>
        </p:bldLst>
      </p:timing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-1029214" y="284492"/>
            <a:ext cx="1932300" cy="711939"/>
            <a:chOff x="3326229" y="1954572"/>
            <a:chExt cx="1932300" cy="711939"/>
          </a:xfrm>
        </p:grpSpPr>
        <p:sp>
          <p:nvSpPr>
            <p:cNvPr id="8" name="圆角矩形 7"/>
            <p:cNvSpPr/>
            <p:nvPr/>
          </p:nvSpPr>
          <p:spPr>
            <a:xfrm rot="5400000">
              <a:off x="3936409" y="1344392"/>
              <a:ext cx="711939" cy="1932300"/>
            </a:xfrm>
            <a:prstGeom prst="roundRect">
              <a:avLst>
                <a:gd name="adj" fmla="val 50000"/>
              </a:avLst>
            </a:prstGeom>
            <a:ln w="19050">
              <a:solidFill>
                <a:schemeClr val="bg1"/>
              </a:solidFill>
            </a:ln>
            <a:effectLst>
              <a:outerShdw blurRad="127000" dist="508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4376088" y="1954572"/>
              <a:ext cx="88244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spc="300">
                  <a:solidFill>
                    <a:schemeClr val="bg1"/>
                  </a:solidFill>
                  <a:latin typeface="Impact" panose="020B0806030902050204" pitchFamily="34" charset="0"/>
                </a:rPr>
                <a:t>02</a:t>
              </a:r>
              <a:endParaRPr lang="zh-CN" altLang="en-US" sz="4000" spc="30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</p:grpSp>
      <p:sp>
        <p:nvSpPr>
          <p:cNvPr id="13" name="圆角矩形 12"/>
          <p:cNvSpPr/>
          <p:nvPr/>
        </p:nvSpPr>
        <p:spPr>
          <a:xfrm>
            <a:off x="1070952" y="300692"/>
            <a:ext cx="2528591" cy="699768"/>
          </a:xfrm>
          <a:prstGeom prst="roundRect">
            <a:avLst>
              <a:gd name="adj" fmla="val 50000"/>
            </a:avLst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sp>
        <p:nvSpPr>
          <p:cNvPr id="14" name="文本框 13"/>
          <p:cNvSpPr txBox="1"/>
          <p:nvPr/>
        </p:nvSpPr>
        <p:spPr>
          <a:xfrm>
            <a:off x="1286143" y="374820"/>
            <a:ext cx="37403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>
                <a:solidFill>
                  <a:schemeClr val="tx1">
                    <a:lumMod val="75000"/>
                    <a:lumOff val="25000"/>
                  </a:schemeClr>
                </a:solidFill>
              </a:rPr>
              <a:t>传感器技术</a:t>
            </a:r>
          </a:p>
        </p:txBody>
      </p:sp>
      <p:sp>
        <p:nvSpPr>
          <p:cNvPr id="17" name="矩形 16"/>
          <p:cNvSpPr/>
          <p:nvPr/>
        </p:nvSpPr>
        <p:spPr>
          <a:xfrm>
            <a:off x="0" y="6572250"/>
            <a:ext cx="12192000" cy="285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5078AF2A-031F-4C88-B68C-97107C7911AC}"/>
              </a:ext>
            </a:extLst>
          </p:cNvPr>
          <p:cNvSpPr txBox="1"/>
          <p:nvPr/>
        </p:nvSpPr>
        <p:spPr>
          <a:xfrm>
            <a:off x="8231123" y="253933"/>
            <a:ext cx="37403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spc="300">
                <a:solidFill>
                  <a:schemeClr val="tx1">
                    <a:lumMod val="75000"/>
                    <a:lumOff val="25000"/>
                  </a:schemeClr>
                </a:solidFill>
              </a:rPr>
              <a:t>智能家居系统的设计与实现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7690946E-6B61-4156-806E-0A069FBA9DF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18134" y="2124883"/>
            <a:ext cx="3534550" cy="3085746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483B8CC3-A23C-4008-AFFF-2488283235AC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5648" y="2124883"/>
            <a:ext cx="3384421" cy="32599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0C58D49A-091D-490D-8548-79AB2AABD84D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9305" y="2074554"/>
            <a:ext cx="3384421" cy="3419575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Freeform 5">
            <a:extLst>
              <a:ext uri="{FF2B5EF4-FFF2-40B4-BE49-F238E27FC236}">
                <a16:creationId xmlns:a16="http://schemas.microsoft.com/office/drawing/2014/main" id="{6527F13D-AAF3-4FB0-BEFE-CC3E9C48B608}"/>
              </a:ext>
            </a:extLst>
          </p:cNvPr>
          <p:cNvSpPr>
            <a:spLocks/>
          </p:cNvSpPr>
          <p:nvPr/>
        </p:nvSpPr>
        <p:spPr bwMode="auto">
          <a:xfrm>
            <a:off x="903086" y="1434034"/>
            <a:ext cx="2661438" cy="433211"/>
          </a:xfrm>
          <a:custGeom>
            <a:avLst/>
            <a:gdLst>
              <a:gd name="T0" fmla="*/ 351 w 351"/>
              <a:gd name="T1" fmla="*/ 65 h 65"/>
              <a:gd name="T2" fmla="*/ 0 w 351"/>
              <a:gd name="T3" fmla="*/ 65 h 65"/>
              <a:gd name="T4" fmla="*/ 0 w 351"/>
              <a:gd name="T5" fmla="*/ 16 h 65"/>
              <a:gd name="T6" fmla="*/ 16 w 351"/>
              <a:gd name="T7" fmla="*/ 0 h 65"/>
              <a:gd name="T8" fmla="*/ 336 w 351"/>
              <a:gd name="T9" fmla="*/ 0 h 65"/>
              <a:gd name="T10" fmla="*/ 351 w 351"/>
              <a:gd name="T11" fmla="*/ 16 h 65"/>
              <a:gd name="T12" fmla="*/ 351 w 351"/>
              <a:gd name="T13" fmla="*/ 65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51" h="65">
                <a:moveTo>
                  <a:pt x="351" y="65"/>
                </a:moveTo>
                <a:cubicBezTo>
                  <a:pt x="0" y="65"/>
                  <a:pt x="0" y="65"/>
                  <a:pt x="0" y="65"/>
                </a:cubicBezTo>
                <a:cubicBezTo>
                  <a:pt x="0" y="16"/>
                  <a:pt x="0" y="16"/>
                  <a:pt x="0" y="16"/>
                </a:cubicBezTo>
                <a:cubicBezTo>
                  <a:pt x="0" y="7"/>
                  <a:pt x="7" y="0"/>
                  <a:pt x="16" y="0"/>
                </a:cubicBezTo>
                <a:cubicBezTo>
                  <a:pt x="336" y="0"/>
                  <a:pt x="336" y="0"/>
                  <a:pt x="336" y="0"/>
                </a:cubicBezTo>
                <a:cubicBezTo>
                  <a:pt x="344" y="0"/>
                  <a:pt x="351" y="7"/>
                  <a:pt x="351" y="16"/>
                </a:cubicBezTo>
                <a:lnTo>
                  <a:pt x="351" y="6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b="1">
                <a:solidFill>
                  <a:schemeClr val="bg1"/>
                </a:solidFill>
              </a:rPr>
              <a:t>1. DHT11</a:t>
            </a:r>
            <a:r>
              <a:rPr lang="zh-CN" altLang="en-US" b="1">
                <a:solidFill>
                  <a:schemeClr val="bg1"/>
                </a:solidFill>
              </a:rPr>
              <a:t>温湿度传感器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19" name="Freeform 5">
            <a:extLst>
              <a:ext uri="{FF2B5EF4-FFF2-40B4-BE49-F238E27FC236}">
                <a16:creationId xmlns:a16="http://schemas.microsoft.com/office/drawing/2014/main" id="{DEC09565-51AF-434C-9BD4-B9950F1D5070}"/>
              </a:ext>
            </a:extLst>
          </p:cNvPr>
          <p:cNvSpPr>
            <a:spLocks/>
          </p:cNvSpPr>
          <p:nvPr/>
        </p:nvSpPr>
        <p:spPr bwMode="auto">
          <a:xfrm>
            <a:off x="4571941" y="1432246"/>
            <a:ext cx="2661438" cy="433211"/>
          </a:xfrm>
          <a:custGeom>
            <a:avLst/>
            <a:gdLst>
              <a:gd name="T0" fmla="*/ 351 w 351"/>
              <a:gd name="T1" fmla="*/ 65 h 65"/>
              <a:gd name="T2" fmla="*/ 0 w 351"/>
              <a:gd name="T3" fmla="*/ 65 h 65"/>
              <a:gd name="T4" fmla="*/ 0 w 351"/>
              <a:gd name="T5" fmla="*/ 16 h 65"/>
              <a:gd name="T6" fmla="*/ 16 w 351"/>
              <a:gd name="T7" fmla="*/ 0 h 65"/>
              <a:gd name="T8" fmla="*/ 336 w 351"/>
              <a:gd name="T9" fmla="*/ 0 h 65"/>
              <a:gd name="T10" fmla="*/ 351 w 351"/>
              <a:gd name="T11" fmla="*/ 16 h 65"/>
              <a:gd name="T12" fmla="*/ 351 w 351"/>
              <a:gd name="T13" fmla="*/ 65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51" h="65">
                <a:moveTo>
                  <a:pt x="351" y="65"/>
                </a:moveTo>
                <a:cubicBezTo>
                  <a:pt x="0" y="65"/>
                  <a:pt x="0" y="65"/>
                  <a:pt x="0" y="65"/>
                </a:cubicBezTo>
                <a:cubicBezTo>
                  <a:pt x="0" y="16"/>
                  <a:pt x="0" y="16"/>
                  <a:pt x="0" y="16"/>
                </a:cubicBezTo>
                <a:cubicBezTo>
                  <a:pt x="0" y="7"/>
                  <a:pt x="7" y="0"/>
                  <a:pt x="16" y="0"/>
                </a:cubicBezTo>
                <a:cubicBezTo>
                  <a:pt x="336" y="0"/>
                  <a:pt x="336" y="0"/>
                  <a:pt x="336" y="0"/>
                </a:cubicBezTo>
                <a:cubicBezTo>
                  <a:pt x="344" y="0"/>
                  <a:pt x="351" y="7"/>
                  <a:pt x="351" y="16"/>
                </a:cubicBezTo>
                <a:lnTo>
                  <a:pt x="351" y="6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b="1">
                <a:solidFill>
                  <a:schemeClr val="bg1"/>
                </a:solidFill>
              </a:rPr>
              <a:t>2. MQ-2</a:t>
            </a:r>
            <a:r>
              <a:rPr lang="zh-CN" altLang="en-US" b="1">
                <a:solidFill>
                  <a:schemeClr val="bg1"/>
                </a:solidFill>
              </a:rPr>
              <a:t>烟雾传感器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20" name="Freeform 5">
            <a:extLst>
              <a:ext uri="{FF2B5EF4-FFF2-40B4-BE49-F238E27FC236}">
                <a16:creationId xmlns:a16="http://schemas.microsoft.com/office/drawing/2014/main" id="{20EC2BC9-FE46-4866-902C-A273B738EC8A}"/>
              </a:ext>
            </a:extLst>
          </p:cNvPr>
          <p:cNvSpPr>
            <a:spLocks/>
          </p:cNvSpPr>
          <p:nvPr/>
        </p:nvSpPr>
        <p:spPr bwMode="auto">
          <a:xfrm>
            <a:off x="8231123" y="1408281"/>
            <a:ext cx="2661438" cy="433211"/>
          </a:xfrm>
          <a:custGeom>
            <a:avLst/>
            <a:gdLst>
              <a:gd name="T0" fmla="*/ 351 w 351"/>
              <a:gd name="T1" fmla="*/ 65 h 65"/>
              <a:gd name="T2" fmla="*/ 0 w 351"/>
              <a:gd name="T3" fmla="*/ 65 h 65"/>
              <a:gd name="T4" fmla="*/ 0 w 351"/>
              <a:gd name="T5" fmla="*/ 16 h 65"/>
              <a:gd name="T6" fmla="*/ 16 w 351"/>
              <a:gd name="T7" fmla="*/ 0 h 65"/>
              <a:gd name="T8" fmla="*/ 336 w 351"/>
              <a:gd name="T9" fmla="*/ 0 h 65"/>
              <a:gd name="T10" fmla="*/ 351 w 351"/>
              <a:gd name="T11" fmla="*/ 16 h 65"/>
              <a:gd name="T12" fmla="*/ 351 w 351"/>
              <a:gd name="T13" fmla="*/ 65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51" h="65">
                <a:moveTo>
                  <a:pt x="351" y="65"/>
                </a:moveTo>
                <a:cubicBezTo>
                  <a:pt x="0" y="65"/>
                  <a:pt x="0" y="65"/>
                  <a:pt x="0" y="65"/>
                </a:cubicBezTo>
                <a:cubicBezTo>
                  <a:pt x="0" y="16"/>
                  <a:pt x="0" y="16"/>
                  <a:pt x="0" y="16"/>
                </a:cubicBezTo>
                <a:cubicBezTo>
                  <a:pt x="0" y="7"/>
                  <a:pt x="7" y="0"/>
                  <a:pt x="16" y="0"/>
                </a:cubicBezTo>
                <a:cubicBezTo>
                  <a:pt x="336" y="0"/>
                  <a:pt x="336" y="0"/>
                  <a:pt x="336" y="0"/>
                </a:cubicBezTo>
                <a:cubicBezTo>
                  <a:pt x="344" y="0"/>
                  <a:pt x="351" y="7"/>
                  <a:pt x="351" y="16"/>
                </a:cubicBezTo>
                <a:lnTo>
                  <a:pt x="351" y="6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b="1">
                <a:solidFill>
                  <a:schemeClr val="bg1"/>
                </a:solidFill>
              </a:rPr>
              <a:t>3. </a:t>
            </a:r>
            <a:r>
              <a:rPr lang="zh-CN" altLang="en-US" b="1">
                <a:solidFill>
                  <a:schemeClr val="bg1"/>
                </a:solidFill>
              </a:rPr>
              <a:t>光敏电阻传感器</a:t>
            </a:r>
            <a:endParaRPr lang="zh-CN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860505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0">
        <p15:prstTrans prst="peelOff"/>
      </p:transition>
    </mc:Choice>
    <mc:Fallback xmlns="">
      <p:transition spd="slow" advClick="0" advTm="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7" dur="3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8" dur="3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900"/>
                                </p:stCondLst>
                                <p:childTnLst>
                                  <p:par>
                                    <p:cTn id="19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10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64" presetClass="path" presetSubtype="0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125E-6 7.40741E-7 L -3.125E-6 0.05 " pathEditMode="relative" rAng="0" ptsTypes="AA">
                                          <p:cBhvr>
                                            <p:cTn id="23" dur="1000" spd="-100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250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1900"/>
                                </p:stCondLst>
                                <p:childTnLst>
                                  <p:par>
                                    <p:cTn id="25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" dur="10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64" presetClass="path" presetSubtype="0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8.33333E-7 -4.81481E-6 L 8.33333E-7 0.05 " pathEditMode="relative" rAng="0" ptsTypes="AA">
                                          <p:cBhvr>
                                            <p:cTn id="29" dur="1000" spd="-100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250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2900"/>
                                </p:stCondLst>
                                <p:childTnLst>
                                  <p:par>
                                    <p:cTn id="31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3" dur="10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64" presetClass="path" presetSubtype="0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95833E-6 -3.7037E-7 L 3.95833E-6 0.05 " pathEditMode="relative" rAng="0" ptsTypes="AA">
                                          <p:cBhvr>
                                            <p:cTn id="35" dur="1000" spd="-100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250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3" grpId="0" animBg="1"/>
          <p:bldP spid="14" grpId="0"/>
          <p:bldP spid="48" grpId="0"/>
          <p:bldP spid="18" grpId="0" animBg="1"/>
          <p:bldP spid="18" grpId="1" animBg="1"/>
          <p:bldP spid="19" grpId="0" animBg="1"/>
          <p:bldP spid="19" grpId="1" animBg="1"/>
          <p:bldP spid="20" grpId="0" animBg="1"/>
          <p:bldP spid="20" grpId="1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3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3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900"/>
                                </p:stCondLst>
                                <p:childTnLst>
                                  <p:par>
                                    <p:cTn id="19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10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64" presetClass="path" presetSubtype="0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125E-6 7.40741E-7 L -3.125E-6 0.05 " pathEditMode="relative" rAng="0" ptsTypes="AA">
                                          <p:cBhvr>
                                            <p:cTn id="23" dur="1000" spd="-100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250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1900"/>
                                </p:stCondLst>
                                <p:childTnLst>
                                  <p:par>
                                    <p:cTn id="25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" dur="10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64" presetClass="path" presetSubtype="0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8.33333E-7 -4.81481E-6 L 8.33333E-7 0.05 " pathEditMode="relative" rAng="0" ptsTypes="AA">
                                          <p:cBhvr>
                                            <p:cTn id="29" dur="1000" spd="-100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250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2900"/>
                                </p:stCondLst>
                                <p:childTnLst>
                                  <p:par>
                                    <p:cTn id="31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3" dur="10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64" presetClass="path" presetSubtype="0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95833E-6 -3.7037E-7 L 3.95833E-6 0.05 " pathEditMode="relative" rAng="0" ptsTypes="AA">
                                          <p:cBhvr>
                                            <p:cTn id="35" dur="1000" spd="-100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250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3" grpId="0" animBg="1"/>
          <p:bldP spid="14" grpId="0"/>
          <p:bldP spid="48" grpId="0"/>
          <p:bldP spid="18" grpId="0" animBg="1"/>
          <p:bldP spid="18" grpId="1" animBg="1"/>
          <p:bldP spid="19" grpId="0" animBg="1"/>
          <p:bldP spid="19" grpId="1" animBg="1"/>
          <p:bldP spid="20" grpId="0" animBg="1"/>
          <p:bldP spid="20" grpId="1" animBg="1"/>
        </p:bldLst>
      </p:timing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-1029214" y="284492"/>
            <a:ext cx="1932300" cy="711939"/>
            <a:chOff x="3326229" y="1954572"/>
            <a:chExt cx="1932300" cy="711939"/>
          </a:xfrm>
        </p:grpSpPr>
        <p:sp>
          <p:nvSpPr>
            <p:cNvPr id="8" name="圆角矩形 7"/>
            <p:cNvSpPr/>
            <p:nvPr/>
          </p:nvSpPr>
          <p:spPr>
            <a:xfrm rot="5400000">
              <a:off x="3936409" y="1344392"/>
              <a:ext cx="711939" cy="1932300"/>
            </a:xfrm>
            <a:prstGeom prst="roundRect">
              <a:avLst>
                <a:gd name="adj" fmla="val 50000"/>
              </a:avLst>
            </a:prstGeom>
            <a:ln w="19050">
              <a:solidFill>
                <a:schemeClr val="bg1"/>
              </a:solidFill>
            </a:ln>
            <a:effectLst>
              <a:outerShdw blurRad="127000" dist="508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4376088" y="1954572"/>
              <a:ext cx="88244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spc="300">
                  <a:solidFill>
                    <a:schemeClr val="bg1"/>
                  </a:solidFill>
                  <a:latin typeface="Impact" panose="020B0806030902050204" pitchFamily="34" charset="0"/>
                </a:rPr>
                <a:t>02</a:t>
              </a:r>
              <a:endParaRPr lang="zh-CN" altLang="en-US" sz="4000" spc="30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</p:grpSp>
      <p:sp>
        <p:nvSpPr>
          <p:cNvPr id="13" name="圆角矩形 12"/>
          <p:cNvSpPr/>
          <p:nvPr/>
        </p:nvSpPr>
        <p:spPr>
          <a:xfrm>
            <a:off x="1070952" y="292574"/>
            <a:ext cx="2925461" cy="707886"/>
          </a:xfrm>
          <a:prstGeom prst="roundRect">
            <a:avLst>
              <a:gd name="adj" fmla="val 50000"/>
            </a:avLst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sp>
        <p:nvSpPr>
          <p:cNvPr id="14" name="文本框 13"/>
          <p:cNvSpPr txBox="1"/>
          <p:nvPr/>
        </p:nvSpPr>
        <p:spPr>
          <a:xfrm>
            <a:off x="663515" y="383418"/>
            <a:ext cx="37403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zh-CN" altLang="en-US" sz="2800" b="1" spc="300">
                <a:solidFill>
                  <a:schemeClr val="tx1">
                    <a:lumMod val="75000"/>
                    <a:lumOff val="25000"/>
                  </a:schemeClr>
                </a:solidFill>
              </a:rPr>
              <a:t>家电控制技术</a:t>
            </a:r>
          </a:p>
        </p:txBody>
      </p:sp>
      <p:sp>
        <p:nvSpPr>
          <p:cNvPr id="17" name="矩形 16"/>
          <p:cNvSpPr/>
          <p:nvPr/>
        </p:nvSpPr>
        <p:spPr>
          <a:xfrm>
            <a:off x="0" y="6572250"/>
            <a:ext cx="12192000" cy="285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5078AF2A-031F-4C88-B68C-97107C7911AC}"/>
              </a:ext>
            </a:extLst>
          </p:cNvPr>
          <p:cNvSpPr txBox="1"/>
          <p:nvPr/>
        </p:nvSpPr>
        <p:spPr>
          <a:xfrm>
            <a:off x="8231123" y="253933"/>
            <a:ext cx="37403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spc="300">
                <a:solidFill>
                  <a:schemeClr val="tx1">
                    <a:lumMod val="75000"/>
                    <a:lumOff val="25000"/>
                  </a:schemeClr>
                </a:solidFill>
              </a:rPr>
              <a:t>智能家居系统的设计与实现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F3C7FB7-0DED-4C2B-8132-5F29FF4B7A8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37819" y="1174074"/>
            <a:ext cx="2805399" cy="2567989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B2CD8C86-89B3-45F9-88F4-DE942312A643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3301" y="1084130"/>
            <a:ext cx="2805398" cy="268859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8594EB7D-53EF-4A17-8109-13C75BD8FA58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9590" y="1140980"/>
            <a:ext cx="2506845" cy="2495459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0905DE7-EBD7-4CF6-84A5-1B32040B9669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1670846" y="3950211"/>
            <a:ext cx="3144744" cy="254947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3E02E56-6007-4B19-B044-9AE57D56A74D}"/>
              </a:ext>
            </a:extLst>
          </p:cNvPr>
          <p:cNvPicPr/>
          <p:nvPr/>
        </p:nvPicPr>
        <p:blipFill>
          <a:blip r:embed="rId7"/>
          <a:stretch>
            <a:fillRect/>
          </a:stretch>
        </p:blipFill>
        <p:spPr>
          <a:xfrm>
            <a:off x="6531626" y="3950244"/>
            <a:ext cx="2805397" cy="2549476"/>
          </a:xfrm>
          <a:prstGeom prst="rect">
            <a:avLst/>
          </a:prstGeom>
        </p:spPr>
      </p:pic>
      <p:sp>
        <p:nvSpPr>
          <p:cNvPr id="15" name="Freeform 5">
            <a:extLst>
              <a:ext uri="{FF2B5EF4-FFF2-40B4-BE49-F238E27FC236}">
                <a16:creationId xmlns:a16="http://schemas.microsoft.com/office/drawing/2014/main" id="{0A901C20-6A90-4F05-8428-3D19BE0C4D0A}"/>
              </a:ext>
            </a:extLst>
          </p:cNvPr>
          <p:cNvSpPr>
            <a:spLocks/>
          </p:cNvSpPr>
          <p:nvPr/>
        </p:nvSpPr>
        <p:spPr bwMode="auto">
          <a:xfrm>
            <a:off x="622227" y="965550"/>
            <a:ext cx="2661438" cy="433211"/>
          </a:xfrm>
          <a:custGeom>
            <a:avLst/>
            <a:gdLst>
              <a:gd name="T0" fmla="*/ 351 w 351"/>
              <a:gd name="T1" fmla="*/ 65 h 65"/>
              <a:gd name="T2" fmla="*/ 0 w 351"/>
              <a:gd name="T3" fmla="*/ 65 h 65"/>
              <a:gd name="T4" fmla="*/ 0 w 351"/>
              <a:gd name="T5" fmla="*/ 16 h 65"/>
              <a:gd name="T6" fmla="*/ 16 w 351"/>
              <a:gd name="T7" fmla="*/ 0 h 65"/>
              <a:gd name="T8" fmla="*/ 336 w 351"/>
              <a:gd name="T9" fmla="*/ 0 h 65"/>
              <a:gd name="T10" fmla="*/ 351 w 351"/>
              <a:gd name="T11" fmla="*/ 16 h 65"/>
              <a:gd name="T12" fmla="*/ 351 w 351"/>
              <a:gd name="T13" fmla="*/ 65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51" h="65">
                <a:moveTo>
                  <a:pt x="351" y="65"/>
                </a:moveTo>
                <a:cubicBezTo>
                  <a:pt x="0" y="65"/>
                  <a:pt x="0" y="65"/>
                  <a:pt x="0" y="65"/>
                </a:cubicBezTo>
                <a:cubicBezTo>
                  <a:pt x="0" y="16"/>
                  <a:pt x="0" y="16"/>
                  <a:pt x="0" y="16"/>
                </a:cubicBezTo>
                <a:cubicBezTo>
                  <a:pt x="0" y="7"/>
                  <a:pt x="7" y="0"/>
                  <a:pt x="16" y="0"/>
                </a:cubicBezTo>
                <a:cubicBezTo>
                  <a:pt x="336" y="0"/>
                  <a:pt x="336" y="0"/>
                  <a:pt x="336" y="0"/>
                </a:cubicBezTo>
                <a:cubicBezTo>
                  <a:pt x="344" y="0"/>
                  <a:pt x="351" y="7"/>
                  <a:pt x="351" y="16"/>
                </a:cubicBezTo>
                <a:lnTo>
                  <a:pt x="351" y="6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b="1">
                <a:solidFill>
                  <a:schemeClr val="bg1"/>
                </a:solidFill>
              </a:rPr>
              <a:t>1. </a:t>
            </a:r>
            <a:r>
              <a:rPr lang="zh-CN" altLang="en-US" b="1">
                <a:solidFill>
                  <a:schemeClr val="bg1"/>
                </a:solidFill>
              </a:rPr>
              <a:t>蜂鸣器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16" name="Freeform 5">
            <a:extLst>
              <a:ext uri="{FF2B5EF4-FFF2-40B4-BE49-F238E27FC236}">
                <a16:creationId xmlns:a16="http://schemas.microsoft.com/office/drawing/2014/main" id="{5B78A2BC-5E4A-4FCC-8192-A7AD8297046F}"/>
              </a:ext>
            </a:extLst>
          </p:cNvPr>
          <p:cNvSpPr>
            <a:spLocks/>
          </p:cNvSpPr>
          <p:nvPr/>
        </p:nvSpPr>
        <p:spPr bwMode="auto">
          <a:xfrm>
            <a:off x="6900404" y="835613"/>
            <a:ext cx="2661438" cy="433211"/>
          </a:xfrm>
          <a:custGeom>
            <a:avLst/>
            <a:gdLst>
              <a:gd name="T0" fmla="*/ 351 w 351"/>
              <a:gd name="T1" fmla="*/ 65 h 65"/>
              <a:gd name="T2" fmla="*/ 0 w 351"/>
              <a:gd name="T3" fmla="*/ 65 h 65"/>
              <a:gd name="T4" fmla="*/ 0 w 351"/>
              <a:gd name="T5" fmla="*/ 16 h 65"/>
              <a:gd name="T6" fmla="*/ 16 w 351"/>
              <a:gd name="T7" fmla="*/ 0 h 65"/>
              <a:gd name="T8" fmla="*/ 336 w 351"/>
              <a:gd name="T9" fmla="*/ 0 h 65"/>
              <a:gd name="T10" fmla="*/ 351 w 351"/>
              <a:gd name="T11" fmla="*/ 16 h 65"/>
              <a:gd name="T12" fmla="*/ 351 w 351"/>
              <a:gd name="T13" fmla="*/ 65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51" h="65">
                <a:moveTo>
                  <a:pt x="351" y="65"/>
                </a:moveTo>
                <a:cubicBezTo>
                  <a:pt x="0" y="65"/>
                  <a:pt x="0" y="65"/>
                  <a:pt x="0" y="65"/>
                </a:cubicBezTo>
                <a:cubicBezTo>
                  <a:pt x="0" y="16"/>
                  <a:pt x="0" y="16"/>
                  <a:pt x="0" y="16"/>
                </a:cubicBezTo>
                <a:cubicBezTo>
                  <a:pt x="0" y="7"/>
                  <a:pt x="7" y="0"/>
                  <a:pt x="16" y="0"/>
                </a:cubicBezTo>
                <a:cubicBezTo>
                  <a:pt x="336" y="0"/>
                  <a:pt x="336" y="0"/>
                  <a:pt x="336" y="0"/>
                </a:cubicBezTo>
                <a:cubicBezTo>
                  <a:pt x="344" y="0"/>
                  <a:pt x="351" y="7"/>
                  <a:pt x="351" y="16"/>
                </a:cubicBezTo>
                <a:lnTo>
                  <a:pt x="351" y="6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b="1">
                <a:solidFill>
                  <a:schemeClr val="bg1"/>
                </a:solidFill>
              </a:rPr>
              <a:t>2. </a:t>
            </a:r>
            <a:r>
              <a:rPr lang="zh-CN" altLang="en-US" b="1">
                <a:solidFill>
                  <a:schemeClr val="bg1"/>
                </a:solidFill>
              </a:rPr>
              <a:t>继电器和</a:t>
            </a:r>
            <a:r>
              <a:rPr lang="en-US" altLang="zh-CN" b="1">
                <a:solidFill>
                  <a:schemeClr val="bg1"/>
                </a:solidFill>
              </a:rPr>
              <a:t>USB</a:t>
            </a:r>
            <a:r>
              <a:rPr lang="zh-CN" altLang="en-US" b="1">
                <a:solidFill>
                  <a:schemeClr val="bg1"/>
                </a:solidFill>
              </a:rPr>
              <a:t>灯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18" name="Freeform 5">
            <a:extLst>
              <a:ext uri="{FF2B5EF4-FFF2-40B4-BE49-F238E27FC236}">
                <a16:creationId xmlns:a16="http://schemas.microsoft.com/office/drawing/2014/main" id="{C5C2BA39-885B-4C2F-8C85-BB9B60E00D28}"/>
              </a:ext>
            </a:extLst>
          </p:cNvPr>
          <p:cNvSpPr>
            <a:spLocks/>
          </p:cNvSpPr>
          <p:nvPr/>
        </p:nvSpPr>
        <p:spPr bwMode="auto">
          <a:xfrm>
            <a:off x="4342889" y="3923094"/>
            <a:ext cx="2661438" cy="433211"/>
          </a:xfrm>
          <a:custGeom>
            <a:avLst/>
            <a:gdLst>
              <a:gd name="T0" fmla="*/ 351 w 351"/>
              <a:gd name="T1" fmla="*/ 65 h 65"/>
              <a:gd name="T2" fmla="*/ 0 w 351"/>
              <a:gd name="T3" fmla="*/ 65 h 65"/>
              <a:gd name="T4" fmla="*/ 0 w 351"/>
              <a:gd name="T5" fmla="*/ 16 h 65"/>
              <a:gd name="T6" fmla="*/ 16 w 351"/>
              <a:gd name="T7" fmla="*/ 0 h 65"/>
              <a:gd name="T8" fmla="*/ 336 w 351"/>
              <a:gd name="T9" fmla="*/ 0 h 65"/>
              <a:gd name="T10" fmla="*/ 351 w 351"/>
              <a:gd name="T11" fmla="*/ 16 h 65"/>
              <a:gd name="T12" fmla="*/ 351 w 351"/>
              <a:gd name="T13" fmla="*/ 65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51" h="65">
                <a:moveTo>
                  <a:pt x="351" y="65"/>
                </a:moveTo>
                <a:cubicBezTo>
                  <a:pt x="0" y="65"/>
                  <a:pt x="0" y="65"/>
                  <a:pt x="0" y="65"/>
                </a:cubicBezTo>
                <a:cubicBezTo>
                  <a:pt x="0" y="16"/>
                  <a:pt x="0" y="16"/>
                  <a:pt x="0" y="16"/>
                </a:cubicBezTo>
                <a:cubicBezTo>
                  <a:pt x="0" y="7"/>
                  <a:pt x="7" y="0"/>
                  <a:pt x="16" y="0"/>
                </a:cubicBezTo>
                <a:cubicBezTo>
                  <a:pt x="336" y="0"/>
                  <a:pt x="336" y="0"/>
                  <a:pt x="336" y="0"/>
                </a:cubicBezTo>
                <a:cubicBezTo>
                  <a:pt x="344" y="0"/>
                  <a:pt x="351" y="7"/>
                  <a:pt x="351" y="16"/>
                </a:cubicBezTo>
                <a:lnTo>
                  <a:pt x="351" y="6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b="1">
                <a:solidFill>
                  <a:schemeClr val="bg1"/>
                </a:solidFill>
              </a:rPr>
              <a:t>3. </a:t>
            </a:r>
            <a:r>
              <a:rPr lang="zh-CN" altLang="en-US" b="1">
                <a:solidFill>
                  <a:schemeClr val="bg1"/>
                </a:solidFill>
              </a:rPr>
              <a:t>驱动和直流电机</a:t>
            </a:r>
            <a:endParaRPr lang="zh-CN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837448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0">
        <p15:prstTrans prst="peelOff"/>
      </p:transition>
    </mc:Choice>
    <mc:Fallback xmlns="">
      <p:transition spd="slow" advClick="0" advTm="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7" dur="3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8" dur="3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3" grpId="0" animBg="1"/>
          <p:bldP spid="14" grpId="0"/>
          <p:bldP spid="48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3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3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3" grpId="0" animBg="1"/>
          <p:bldP spid="14" grpId="0"/>
          <p:bldP spid="48" grpId="0"/>
        </p:bldLst>
      </p:timing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-1029214" y="284492"/>
            <a:ext cx="1932300" cy="711939"/>
            <a:chOff x="3326229" y="1954572"/>
            <a:chExt cx="1932300" cy="711939"/>
          </a:xfrm>
        </p:grpSpPr>
        <p:sp>
          <p:nvSpPr>
            <p:cNvPr id="8" name="圆角矩形 7"/>
            <p:cNvSpPr/>
            <p:nvPr/>
          </p:nvSpPr>
          <p:spPr>
            <a:xfrm rot="5400000">
              <a:off x="3936409" y="1344392"/>
              <a:ext cx="711939" cy="1932300"/>
            </a:xfrm>
            <a:prstGeom prst="roundRect">
              <a:avLst>
                <a:gd name="adj" fmla="val 50000"/>
              </a:avLst>
            </a:prstGeom>
            <a:ln w="19050">
              <a:solidFill>
                <a:schemeClr val="bg1"/>
              </a:solidFill>
            </a:ln>
            <a:effectLst>
              <a:outerShdw blurRad="127000" dist="508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4376088" y="1954572"/>
              <a:ext cx="88244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spc="300">
                  <a:solidFill>
                    <a:schemeClr val="bg1"/>
                  </a:solidFill>
                  <a:latin typeface="Impact" panose="020B0806030902050204" pitchFamily="34" charset="0"/>
                </a:rPr>
                <a:t>02</a:t>
              </a:r>
              <a:endParaRPr lang="zh-CN" altLang="en-US" sz="4000" spc="30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</p:grpSp>
      <p:sp>
        <p:nvSpPr>
          <p:cNvPr id="13" name="圆角矩形 12"/>
          <p:cNvSpPr/>
          <p:nvPr/>
        </p:nvSpPr>
        <p:spPr>
          <a:xfrm>
            <a:off x="1070952" y="292574"/>
            <a:ext cx="2925461" cy="707886"/>
          </a:xfrm>
          <a:prstGeom prst="roundRect">
            <a:avLst>
              <a:gd name="adj" fmla="val 50000"/>
            </a:avLst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sp>
        <p:nvSpPr>
          <p:cNvPr id="14" name="文本框 13"/>
          <p:cNvSpPr txBox="1"/>
          <p:nvPr/>
        </p:nvSpPr>
        <p:spPr>
          <a:xfrm>
            <a:off x="663515" y="383418"/>
            <a:ext cx="37403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zh-CN" altLang="en-US" sz="2800" b="1" spc="300">
                <a:solidFill>
                  <a:schemeClr val="tx1">
                    <a:lumMod val="75000"/>
                    <a:lumOff val="25000"/>
                  </a:schemeClr>
                </a:solidFill>
              </a:rPr>
              <a:t>网关技术</a:t>
            </a:r>
          </a:p>
        </p:txBody>
      </p:sp>
      <p:sp>
        <p:nvSpPr>
          <p:cNvPr id="17" name="矩形 16"/>
          <p:cNvSpPr/>
          <p:nvPr/>
        </p:nvSpPr>
        <p:spPr>
          <a:xfrm>
            <a:off x="0" y="6572250"/>
            <a:ext cx="12192000" cy="285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5078AF2A-031F-4C88-B68C-97107C7911AC}"/>
              </a:ext>
            </a:extLst>
          </p:cNvPr>
          <p:cNvSpPr txBox="1"/>
          <p:nvPr/>
        </p:nvSpPr>
        <p:spPr>
          <a:xfrm>
            <a:off x="8231123" y="253933"/>
            <a:ext cx="37403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spc="300">
                <a:solidFill>
                  <a:schemeClr val="tx1">
                    <a:lumMod val="75000"/>
                    <a:lumOff val="25000"/>
                  </a:schemeClr>
                </a:solidFill>
              </a:rPr>
              <a:t>智能家居系统的设计与实现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09C20B3-DDFC-4BAC-AC62-953DEE11022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567401" y="1665931"/>
            <a:ext cx="3740334" cy="3423019"/>
          </a:xfrm>
          <a:prstGeom prst="rect">
            <a:avLst/>
          </a:prstGeom>
        </p:spPr>
      </p:pic>
      <p:sp>
        <p:nvSpPr>
          <p:cNvPr id="11" name="Freeform 5">
            <a:extLst>
              <a:ext uri="{FF2B5EF4-FFF2-40B4-BE49-F238E27FC236}">
                <a16:creationId xmlns:a16="http://schemas.microsoft.com/office/drawing/2014/main" id="{C7B60FAA-85DB-4677-98E9-32239572CDFB}"/>
              </a:ext>
            </a:extLst>
          </p:cNvPr>
          <p:cNvSpPr>
            <a:spLocks/>
          </p:cNvSpPr>
          <p:nvPr/>
        </p:nvSpPr>
        <p:spPr bwMode="auto">
          <a:xfrm>
            <a:off x="644117" y="1237999"/>
            <a:ext cx="882441" cy="427932"/>
          </a:xfrm>
          <a:custGeom>
            <a:avLst/>
            <a:gdLst>
              <a:gd name="T0" fmla="*/ 351 w 351"/>
              <a:gd name="T1" fmla="*/ 65 h 65"/>
              <a:gd name="T2" fmla="*/ 0 w 351"/>
              <a:gd name="T3" fmla="*/ 65 h 65"/>
              <a:gd name="T4" fmla="*/ 0 w 351"/>
              <a:gd name="T5" fmla="*/ 16 h 65"/>
              <a:gd name="T6" fmla="*/ 16 w 351"/>
              <a:gd name="T7" fmla="*/ 0 h 65"/>
              <a:gd name="T8" fmla="*/ 336 w 351"/>
              <a:gd name="T9" fmla="*/ 0 h 65"/>
              <a:gd name="T10" fmla="*/ 351 w 351"/>
              <a:gd name="T11" fmla="*/ 16 h 65"/>
              <a:gd name="T12" fmla="*/ 351 w 351"/>
              <a:gd name="T13" fmla="*/ 65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51" h="65">
                <a:moveTo>
                  <a:pt x="351" y="65"/>
                </a:moveTo>
                <a:cubicBezTo>
                  <a:pt x="0" y="65"/>
                  <a:pt x="0" y="65"/>
                  <a:pt x="0" y="65"/>
                </a:cubicBezTo>
                <a:cubicBezTo>
                  <a:pt x="0" y="16"/>
                  <a:pt x="0" y="16"/>
                  <a:pt x="0" y="16"/>
                </a:cubicBezTo>
                <a:cubicBezTo>
                  <a:pt x="0" y="7"/>
                  <a:pt x="7" y="0"/>
                  <a:pt x="16" y="0"/>
                </a:cubicBezTo>
                <a:cubicBezTo>
                  <a:pt x="336" y="0"/>
                  <a:pt x="336" y="0"/>
                  <a:pt x="336" y="0"/>
                </a:cubicBezTo>
                <a:cubicBezTo>
                  <a:pt x="344" y="0"/>
                  <a:pt x="351" y="7"/>
                  <a:pt x="351" y="16"/>
                </a:cubicBezTo>
                <a:lnTo>
                  <a:pt x="351" y="6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b="1">
                <a:solidFill>
                  <a:schemeClr val="bg1"/>
                </a:solidFill>
              </a:rPr>
              <a:t>特点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281BD7DD-A544-437A-B90F-411E60847348}"/>
              </a:ext>
            </a:extLst>
          </p:cNvPr>
          <p:cNvGrpSpPr/>
          <p:nvPr/>
        </p:nvGrpSpPr>
        <p:grpSpPr>
          <a:xfrm>
            <a:off x="663515" y="1731267"/>
            <a:ext cx="4799371" cy="1034105"/>
            <a:chOff x="6228991" y="2273716"/>
            <a:chExt cx="4799371" cy="1034105"/>
          </a:xfrm>
        </p:grpSpPr>
        <p:sp>
          <p:nvSpPr>
            <p:cNvPr id="15" name="圆角矩形 2">
              <a:extLst>
                <a:ext uri="{FF2B5EF4-FFF2-40B4-BE49-F238E27FC236}">
                  <a16:creationId xmlns:a16="http://schemas.microsoft.com/office/drawing/2014/main" id="{A5447836-610A-4989-B465-1BBD0480A088}"/>
                </a:ext>
              </a:extLst>
            </p:cNvPr>
            <p:cNvSpPr/>
            <p:nvPr/>
          </p:nvSpPr>
          <p:spPr>
            <a:xfrm>
              <a:off x="6228991" y="2273716"/>
              <a:ext cx="4799371" cy="1034105"/>
            </a:xfrm>
            <a:prstGeom prst="roundRect">
              <a:avLst>
                <a:gd name="adj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553B7822-01E3-4E3E-9CD7-35EF256A0262}"/>
                </a:ext>
              </a:extLst>
            </p:cNvPr>
            <p:cNvSpPr/>
            <p:nvPr/>
          </p:nvSpPr>
          <p:spPr>
            <a:xfrm>
              <a:off x="6449741" y="2480035"/>
              <a:ext cx="631349" cy="6313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2800" dirty="0">
                  <a:solidFill>
                    <a:schemeClr val="accent1"/>
                  </a:solidFill>
                  <a:latin typeface="DINCond-Medium" pitchFamily="50" charset="0"/>
                </a:rPr>
                <a:t>01</a:t>
              </a:r>
              <a:endParaRPr lang="zh-CN" altLang="en-US" sz="2800" dirty="0">
                <a:solidFill>
                  <a:schemeClr val="accent1"/>
                </a:solidFill>
                <a:latin typeface="DINCond-Medium" pitchFamily="50" charset="0"/>
              </a:endParaRP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9F01FF21-4412-4C0C-B379-9095C78ADAE4}"/>
                </a:ext>
              </a:extLst>
            </p:cNvPr>
            <p:cNvSpPr/>
            <p:nvPr/>
          </p:nvSpPr>
          <p:spPr>
            <a:xfrm>
              <a:off x="7301840" y="2456357"/>
              <a:ext cx="3475631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000">
                  <a:solidFill>
                    <a:schemeClr val="bg1"/>
                  </a:solidFill>
                  <a:latin typeface="+mj-ea"/>
                  <a:ea typeface="+mj-ea"/>
                </a:rPr>
                <a:t>ESP8266</a:t>
              </a:r>
              <a:r>
                <a:rPr lang="zh-CN" altLang="en-US" sz="2000">
                  <a:solidFill>
                    <a:schemeClr val="bg1"/>
                  </a:solidFill>
                  <a:latin typeface="+mj-ea"/>
                  <a:ea typeface="+mj-ea"/>
                </a:rPr>
                <a:t>主控芯片</a:t>
              </a:r>
              <a:r>
                <a:rPr lang="en-US" altLang="zh-CN" sz="2000">
                  <a:solidFill>
                    <a:schemeClr val="bg1"/>
                  </a:solidFill>
                  <a:latin typeface="+mj-ea"/>
                  <a:ea typeface="+mj-ea"/>
                </a:rPr>
                <a:t>+</a:t>
              </a:r>
              <a:r>
                <a:rPr lang="zh-CN" altLang="en-US" sz="2000">
                  <a:solidFill>
                    <a:schemeClr val="bg1"/>
                  </a:solidFill>
                  <a:latin typeface="+mj-ea"/>
                  <a:ea typeface="+mj-ea"/>
                </a:rPr>
                <a:t>存储芯片</a:t>
              </a:r>
              <a:endParaRPr lang="en-US" altLang="zh-CN" sz="2000">
                <a:solidFill>
                  <a:schemeClr val="bg1"/>
                </a:solidFill>
                <a:latin typeface="+mj-ea"/>
                <a:ea typeface="+mj-ea"/>
              </a:endParaRPr>
            </a:p>
            <a:p>
              <a:r>
                <a:rPr lang="zh-CN" altLang="en-US" sz="2000">
                  <a:solidFill>
                    <a:schemeClr val="bg1"/>
                  </a:solidFill>
                  <a:latin typeface="+mj-ea"/>
                  <a:ea typeface="+mj-ea"/>
                </a:rPr>
                <a:t>构成</a:t>
              </a:r>
              <a:endParaRPr lang="zh-CN" altLang="en-US" sz="20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6CD1F77C-BC82-4838-8521-982AD369B6F8}"/>
              </a:ext>
            </a:extLst>
          </p:cNvPr>
          <p:cNvGrpSpPr/>
          <p:nvPr/>
        </p:nvGrpSpPr>
        <p:grpSpPr>
          <a:xfrm>
            <a:off x="663515" y="2934293"/>
            <a:ext cx="4799371" cy="1034105"/>
            <a:chOff x="6228991" y="2273716"/>
            <a:chExt cx="4799371" cy="1034105"/>
          </a:xfrm>
        </p:grpSpPr>
        <p:sp>
          <p:nvSpPr>
            <p:cNvPr id="21" name="圆角矩形 2">
              <a:extLst>
                <a:ext uri="{FF2B5EF4-FFF2-40B4-BE49-F238E27FC236}">
                  <a16:creationId xmlns:a16="http://schemas.microsoft.com/office/drawing/2014/main" id="{1608F92B-83B2-4572-8601-4664673FC8DE}"/>
                </a:ext>
              </a:extLst>
            </p:cNvPr>
            <p:cNvSpPr/>
            <p:nvPr/>
          </p:nvSpPr>
          <p:spPr>
            <a:xfrm>
              <a:off x="6228991" y="2273716"/>
              <a:ext cx="4799371" cy="1034105"/>
            </a:xfrm>
            <a:prstGeom prst="roundRect">
              <a:avLst>
                <a:gd name="adj" fmla="val 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92ECDFA0-A0C1-47DD-9A9E-3C8E1BC28150}"/>
                </a:ext>
              </a:extLst>
            </p:cNvPr>
            <p:cNvSpPr/>
            <p:nvPr/>
          </p:nvSpPr>
          <p:spPr>
            <a:xfrm>
              <a:off x="6449741" y="2480035"/>
              <a:ext cx="631349" cy="6313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2800" dirty="0">
                  <a:solidFill>
                    <a:schemeClr val="accent2"/>
                  </a:solidFill>
                  <a:latin typeface="DINCond-Medium" pitchFamily="50" charset="0"/>
                </a:rPr>
                <a:t>02</a:t>
              </a:r>
              <a:endParaRPr lang="zh-CN" altLang="en-US" sz="2800" dirty="0">
                <a:solidFill>
                  <a:schemeClr val="accent2"/>
                </a:solidFill>
                <a:latin typeface="DINCond-Medium" pitchFamily="50" charset="0"/>
              </a:endParaRP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6F2FC698-8F51-45AC-B9BE-850DF6E25204}"/>
                </a:ext>
              </a:extLst>
            </p:cNvPr>
            <p:cNvSpPr/>
            <p:nvPr/>
          </p:nvSpPr>
          <p:spPr>
            <a:xfrm>
              <a:off x="7183620" y="2625376"/>
              <a:ext cx="382758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000">
                  <a:solidFill>
                    <a:schemeClr val="bg1"/>
                  </a:solidFill>
                  <a:latin typeface="+mj-ea"/>
                  <a:ea typeface="+mj-ea"/>
                </a:rPr>
                <a:t>自带的</a:t>
              </a:r>
              <a:r>
                <a:rPr lang="en-US" altLang="zh-CN" sz="2000">
                  <a:solidFill>
                    <a:schemeClr val="bg1"/>
                  </a:solidFill>
                  <a:latin typeface="+mj-ea"/>
                  <a:ea typeface="+mj-ea"/>
                </a:rPr>
                <a:t>AT</a:t>
              </a:r>
              <a:r>
                <a:rPr lang="zh-CN" altLang="en-US" sz="2000">
                  <a:solidFill>
                    <a:schemeClr val="bg1"/>
                  </a:solidFill>
                  <a:latin typeface="+mj-ea"/>
                  <a:ea typeface="+mj-ea"/>
                </a:rPr>
                <a:t>指令集，支持双向透传</a:t>
              </a:r>
              <a:endParaRPr lang="zh-CN" altLang="en-US" sz="20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83D7AE75-3079-4AC4-99B4-05C8C608619A}"/>
              </a:ext>
            </a:extLst>
          </p:cNvPr>
          <p:cNvGrpSpPr/>
          <p:nvPr/>
        </p:nvGrpSpPr>
        <p:grpSpPr>
          <a:xfrm>
            <a:off x="663515" y="4137093"/>
            <a:ext cx="4799371" cy="1034105"/>
            <a:chOff x="6228991" y="2273716"/>
            <a:chExt cx="4799371" cy="1034105"/>
          </a:xfrm>
        </p:grpSpPr>
        <p:sp>
          <p:nvSpPr>
            <p:cNvPr id="25" name="圆角矩形 2">
              <a:extLst>
                <a:ext uri="{FF2B5EF4-FFF2-40B4-BE49-F238E27FC236}">
                  <a16:creationId xmlns:a16="http://schemas.microsoft.com/office/drawing/2014/main" id="{340E193D-DE7A-402E-B34C-957E5C8434E9}"/>
                </a:ext>
              </a:extLst>
            </p:cNvPr>
            <p:cNvSpPr/>
            <p:nvPr/>
          </p:nvSpPr>
          <p:spPr>
            <a:xfrm>
              <a:off x="6228991" y="2273716"/>
              <a:ext cx="4799371" cy="1034105"/>
            </a:xfrm>
            <a:prstGeom prst="roundRect">
              <a:avLst>
                <a:gd name="adj" fmla="val 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32F0C2BC-DB6A-409D-8B55-2918D959CA1F}"/>
                </a:ext>
              </a:extLst>
            </p:cNvPr>
            <p:cNvSpPr/>
            <p:nvPr/>
          </p:nvSpPr>
          <p:spPr>
            <a:xfrm>
              <a:off x="6449741" y="2480035"/>
              <a:ext cx="631349" cy="6313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2800" dirty="0">
                  <a:solidFill>
                    <a:schemeClr val="accent3"/>
                  </a:solidFill>
                  <a:latin typeface="DINCond-Medium" pitchFamily="50" charset="0"/>
                </a:rPr>
                <a:t>03</a:t>
              </a:r>
              <a:endParaRPr lang="zh-CN" altLang="en-US" sz="2800" dirty="0">
                <a:solidFill>
                  <a:schemeClr val="accent3"/>
                </a:solidFill>
                <a:latin typeface="DINCond-Medium" pitchFamily="50" charset="0"/>
              </a:endParaRP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F9BDCA70-467C-4C64-A28B-F6595883DCFD}"/>
                </a:ext>
              </a:extLst>
            </p:cNvPr>
            <p:cNvSpPr/>
            <p:nvPr/>
          </p:nvSpPr>
          <p:spPr>
            <a:xfrm>
              <a:off x="7228584" y="2658655"/>
              <a:ext cx="3262432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000">
                  <a:solidFill>
                    <a:schemeClr val="bg1"/>
                  </a:solidFill>
                  <a:latin typeface="+mj-ea"/>
                  <a:ea typeface="+mj-ea"/>
                </a:rPr>
                <a:t>体积小，功耗低，价格便宜</a:t>
              </a:r>
              <a:endParaRPr lang="zh-CN" altLang="en-US" sz="20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29" name="圆角矩形 2">
            <a:extLst>
              <a:ext uri="{FF2B5EF4-FFF2-40B4-BE49-F238E27FC236}">
                <a16:creationId xmlns:a16="http://schemas.microsoft.com/office/drawing/2014/main" id="{A92261C0-21E6-45C7-B423-61AA3DB3A64E}"/>
              </a:ext>
            </a:extLst>
          </p:cNvPr>
          <p:cNvSpPr/>
          <p:nvPr/>
        </p:nvSpPr>
        <p:spPr>
          <a:xfrm>
            <a:off x="663515" y="5354671"/>
            <a:ext cx="4799371" cy="1034105"/>
          </a:xfrm>
          <a:prstGeom prst="roundRect">
            <a:avLst>
              <a:gd name="adj" fmla="val 0"/>
            </a:avLst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0" name="椭圆 29">
            <a:extLst>
              <a:ext uri="{FF2B5EF4-FFF2-40B4-BE49-F238E27FC236}">
                <a16:creationId xmlns:a16="http://schemas.microsoft.com/office/drawing/2014/main" id="{D6960FEE-AA4B-4A5E-85CC-3DB12F1065B1}"/>
              </a:ext>
            </a:extLst>
          </p:cNvPr>
          <p:cNvSpPr/>
          <p:nvPr/>
        </p:nvSpPr>
        <p:spPr>
          <a:xfrm>
            <a:off x="882198" y="5556049"/>
            <a:ext cx="631349" cy="63134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800">
                <a:solidFill>
                  <a:schemeClr val="accent3"/>
                </a:solidFill>
                <a:latin typeface="DINCond-Medium" pitchFamily="50" charset="0"/>
              </a:rPr>
              <a:t>04</a:t>
            </a:r>
            <a:endParaRPr lang="zh-CN" altLang="en-US" sz="2800" dirty="0">
              <a:solidFill>
                <a:schemeClr val="accent3"/>
              </a:solidFill>
              <a:latin typeface="DINCond-Medium" pitchFamily="50" charset="0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EA1BCA53-27B3-4623-89E9-E5C18676FBF9}"/>
              </a:ext>
            </a:extLst>
          </p:cNvPr>
          <p:cNvSpPr/>
          <p:nvPr/>
        </p:nvSpPr>
        <p:spPr>
          <a:xfrm>
            <a:off x="1663108" y="5671669"/>
            <a:ext cx="321318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>
                <a:solidFill>
                  <a:schemeClr val="bg1"/>
                </a:solidFill>
                <a:latin typeface="+mj-ea"/>
                <a:ea typeface="+mj-ea"/>
              </a:rPr>
              <a:t>使用</a:t>
            </a:r>
            <a:r>
              <a:rPr lang="en-US" altLang="zh-CN" sz="2000">
                <a:solidFill>
                  <a:schemeClr val="bg1"/>
                </a:solidFill>
                <a:latin typeface="+mj-ea"/>
                <a:ea typeface="+mj-ea"/>
              </a:rPr>
              <a:t>TCP</a:t>
            </a:r>
            <a:r>
              <a:rPr lang="zh-CN" altLang="en-US" sz="2000">
                <a:solidFill>
                  <a:schemeClr val="bg1"/>
                </a:solidFill>
                <a:latin typeface="+mj-ea"/>
                <a:ea typeface="+mj-ea"/>
              </a:rPr>
              <a:t>协议与服务器通信</a:t>
            </a:r>
            <a:endParaRPr lang="zh-CN" altLang="en-US" sz="2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8" name="Freeform 5">
            <a:extLst>
              <a:ext uri="{FF2B5EF4-FFF2-40B4-BE49-F238E27FC236}">
                <a16:creationId xmlns:a16="http://schemas.microsoft.com/office/drawing/2014/main" id="{70CD552B-6CD3-4D31-AA2C-68EED8BA8B22}"/>
              </a:ext>
            </a:extLst>
          </p:cNvPr>
          <p:cNvSpPr>
            <a:spLocks/>
          </p:cNvSpPr>
          <p:nvPr/>
        </p:nvSpPr>
        <p:spPr bwMode="auto">
          <a:xfrm>
            <a:off x="8231123" y="1237999"/>
            <a:ext cx="1447449" cy="400110"/>
          </a:xfrm>
          <a:custGeom>
            <a:avLst/>
            <a:gdLst>
              <a:gd name="T0" fmla="*/ 351 w 351"/>
              <a:gd name="T1" fmla="*/ 65 h 65"/>
              <a:gd name="T2" fmla="*/ 0 w 351"/>
              <a:gd name="T3" fmla="*/ 65 h 65"/>
              <a:gd name="T4" fmla="*/ 0 w 351"/>
              <a:gd name="T5" fmla="*/ 16 h 65"/>
              <a:gd name="T6" fmla="*/ 16 w 351"/>
              <a:gd name="T7" fmla="*/ 0 h 65"/>
              <a:gd name="T8" fmla="*/ 336 w 351"/>
              <a:gd name="T9" fmla="*/ 0 h 65"/>
              <a:gd name="T10" fmla="*/ 351 w 351"/>
              <a:gd name="T11" fmla="*/ 16 h 65"/>
              <a:gd name="T12" fmla="*/ 351 w 351"/>
              <a:gd name="T13" fmla="*/ 65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51" h="65">
                <a:moveTo>
                  <a:pt x="351" y="65"/>
                </a:moveTo>
                <a:cubicBezTo>
                  <a:pt x="0" y="65"/>
                  <a:pt x="0" y="65"/>
                  <a:pt x="0" y="65"/>
                </a:cubicBezTo>
                <a:cubicBezTo>
                  <a:pt x="0" y="16"/>
                  <a:pt x="0" y="16"/>
                  <a:pt x="0" y="16"/>
                </a:cubicBezTo>
                <a:cubicBezTo>
                  <a:pt x="0" y="7"/>
                  <a:pt x="7" y="0"/>
                  <a:pt x="16" y="0"/>
                </a:cubicBezTo>
                <a:cubicBezTo>
                  <a:pt x="336" y="0"/>
                  <a:pt x="336" y="0"/>
                  <a:pt x="336" y="0"/>
                </a:cubicBezTo>
                <a:cubicBezTo>
                  <a:pt x="344" y="0"/>
                  <a:pt x="351" y="7"/>
                  <a:pt x="351" y="16"/>
                </a:cubicBezTo>
                <a:lnTo>
                  <a:pt x="351" y="6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b="1">
                <a:solidFill>
                  <a:schemeClr val="bg1"/>
                </a:solidFill>
              </a:rPr>
              <a:t>ESP-01s</a:t>
            </a:r>
            <a:r>
              <a:rPr lang="zh-CN" altLang="en-US" b="1">
                <a:solidFill>
                  <a:schemeClr val="bg1"/>
                </a:solidFill>
              </a:rPr>
              <a:t>模块</a:t>
            </a:r>
            <a:endParaRPr lang="zh-CN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769931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0">
        <p15:prstTrans prst="peelOff"/>
      </p:transition>
    </mc:Choice>
    <mc:Fallback xmlns="">
      <p:transition spd="slow" advClick="0" advTm="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7" dur="3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8" dur="3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900"/>
                                </p:stCondLst>
                                <p:childTnLst>
                                  <p:par>
                                    <p:cTn id="19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10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64" presetClass="path" presetSubtype="0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2.5E-6 -4.07407E-6 L -2.5E-6 0.05 " pathEditMode="relative" rAng="0" ptsTypes="AA">
                                          <p:cBhvr>
                                            <p:cTn id="23" dur="1000" spd="-100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250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1900"/>
                                </p:stCondLst>
                                <p:childTnLst>
                                  <p:par>
                                    <p:cTn id="25" presetID="2" presetClass="entr" presetSubtype="2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2900"/>
                                </p:stCondLst>
                                <p:childTnLst>
                                  <p:par>
                                    <p:cTn id="30" presetID="2" presetClass="entr" presetSubtype="2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2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3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3900"/>
                                </p:stCondLst>
                                <p:childTnLst>
                                  <p:par>
                                    <p:cTn id="35" presetID="2" presetClass="entr" presetSubtype="2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8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" fill="hold">
                                <p:stCondLst>
                                  <p:cond delay="4900"/>
                                </p:stCondLst>
                                <p:childTnLst>
                                  <p:par>
                                    <p:cTn id="40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2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3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4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6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7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8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0" dur="1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1" dur="1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2" fill="hold">
                                <p:stCondLst>
                                  <p:cond delay="5900"/>
                                </p:stCondLst>
                                <p:childTnLst>
                                  <p:par>
                                    <p:cTn id="53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5" dur="10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6" presetID="64" presetClass="path" presetSubtype="0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4.79167E-6 -2.22222E-6 L 4.79167E-6 0.05 " pathEditMode="relative" rAng="0" ptsTypes="AA">
                                          <p:cBhvr>
                                            <p:cTn id="57" dur="1000" spd="-100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250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3" grpId="0" animBg="1"/>
          <p:bldP spid="14" grpId="0"/>
          <p:bldP spid="48" grpId="0"/>
          <p:bldP spid="11" grpId="0" animBg="1"/>
          <p:bldP spid="11" grpId="1" animBg="1"/>
          <p:bldP spid="29" grpId="0" animBg="1"/>
          <p:bldP spid="30" grpId="0" animBg="1"/>
          <p:bldP spid="33" grpId="0"/>
          <p:bldP spid="28" grpId="0" animBg="1"/>
          <p:bldP spid="28" grpId="1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3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3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900"/>
                                </p:stCondLst>
                                <p:childTnLst>
                                  <p:par>
                                    <p:cTn id="19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10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64" presetClass="path" presetSubtype="0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2.5E-6 -4.07407E-6 L -2.5E-6 0.05 " pathEditMode="relative" rAng="0" ptsTypes="AA">
                                          <p:cBhvr>
                                            <p:cTn id="23" dur="1000" spd="-100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250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1900"/>
                                </p:stCondLst>
                                <p:childTnLst>
                                  <p:par>
                                    <p:cTn id="25" presetID="2" presetClass="entr" presetSubtype="2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2900"/>
                                </p:stCondLst>
                                <p:childTnLst>
                                  <p:par>
                                    <p:cTn id="30" presetID="2" presetClass="entr" presetSubtype="2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2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3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3900"/>
                                </p:stCondLst>
                                <p:childTnLst>
                                  <p:par>
                                    <p:cTn id="35" presetID="2" presetClass="entr" presetSubtype="2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8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" fill="hold">
                                <p:stCondLst>
                                  <p:cond delay="4900"/>
                                </p:stCondLst>
                                <p:childTnLst>
                                  <p:par>
                                    <p:cTn id="40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2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3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4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6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7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8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0" dur="1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1" dur="1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2" fill="hold">
                                <p:stCondLst>
                                  <p:cond delay="5900"/>
                                </p:stCondLst>
                                <p:childTnLst>
                                  <p:par>
                                    <p:cTn id="53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5" dur="10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6" presetID="64" presetClass="path" presetSubtype="0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4.79167E-6 -2.22222E-6 L 4.79167E-6 0.05 " pathEditMode="relative" rAng="0" ptsTypes="AA">
                                          <p:cBhvr>
                                            <p:cTn id="57" dur="1000" spd="-100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250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3" grpId="0" animBg="1"/>
          <p:bldP spid="14" grpId="0"/>
          <p:bldP spid="48" grpId="0"/>
          <p:bldP spid="11" grpId="0" animBg="1"/>
          <p:bldP spid="11" grpId="1" animBg="1"/>
          <p:bldP spid="29" grpId="0" animBg="1"/>
          <p:bldP spid="30" grpId="0" animBg="1"/>
          <p:bldP spid="33" grpId="0"/>
          <p:bldP spid="28" grpId="0" animBg="1"/>
          <p:bldP spid="28" grpId="1" animBg="1"/>
        </p:bldLst>
      </p:timing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397" y="0"/>
            <a:ext cx="1248940" cy="6858000"/>
            <a:chOff x="-397" y="0"/>
            <a:chExt cx="1248940" cy="6858000"/>
          </a:xfrm>
        </p:grpSpPr>
        <p:sp>
          <p:nvSpPr>
            <p:cNvPr id="6" name="任意多边形 5"/>
            <p:cNvSpPr/>
            <p:nvPr/>
          </p:nvSpPr>
          <p:spPr>
            <a:xfrm>
              <a:off x="0" y="0"/>
              <a:ext cx="1248543" cy="6858000"/>
            </a:xfrm>
            <a:custGeom>
              <a:avLst/>
              <a:gdLst>
                <a:gd name="connsiteX0" fmla="*/ 0 w 1530942"/>
                <a:gd name="connsiteY0" fmla="*/ 0 h 6858000"/>
                <a:gd name="connsiteX1" fmla="*/ 1039003 w 1530942"/>
                <a:gd name="connsiteY1" fmla="*/ 0 h 6858000"/>
                <a:gd name="connsiteX2" fmla="*/ 1113780 w 1530942"/>
                <a:gd name="connsiteY2" fmla="*/ 250873 h 6858000"/>
                <a:gd name="connsiteX3" fmla="*/ 1530942 w 1530942"/>
                <a:gd name="connsiteY3" fmla="*/ 3429000 h 6858000"/>
                <a:gd name="connsiteX4" fmla="*/ 1113780 w 1530942"/>
                <a:gd name="connsiteY4" fmla="*/ 6607127 h 6858000"/>
                <a:gd name="connsiteX5" fmla="*/ 1039003 w 1530942"/>
                <a:gd name="connsiteY5" fmla="*/ 6858000 h 6858000"/>
                <a:gd name="connsiteX6" fmla="*/ 0 w 1530942"/>
                <a:gd name="connsiteY6" fmla="*/ 6858000 h 6858000"/>
                <a:gd name="connsiteX7" fmla="*/ 0 w 1530942"/>
                <a:gd name="connsiteY7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30942" h="6858000">
                  <a:moveTo>
                    <a:pt x="0" y="0"/>
                  </a:moveTo>
                  <a:lnTo>
                    <a:pt x="1039003" y="0"/>
                  </a:lnTo>
                  <a:lnTo>
                    <a:pt x="1113780" y="250873"/>
                  </a:lnTo>
                  <a:cubicBezTo>
                    <a:pt x="1379823" y="1195613"/>
                    <a:pt x="1530942" y="2278263"/>
                    <a:pt x="1530942" y="3429000"/>
                  </a:cubicBezTo>
                  <a:cubicBezTo>
                    <a:pt x="1530942" y="4579737"/>
                    <a:pt x="1379823" y="5662387"/>
                    <a:pt x="1113780" y="6607127"/>
                  </a:cubicBezTo>
                  <a:lnTo>
                    <a:pt x="1039003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b="1"/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-397" y="1902542"/>
              <a:ext cx="1015663" cy="3052916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dist"/>
              <a:r>
                <a:rPr lang="en-US" altLang="zh-CN" sz="5400" b="1">
                  <a:solidFill>
                    <a:schemeClr val="bg1">
                      <a:alpha val="10000"/>
                    </a:schemeClr>
                  </a:solidFill>
                </a:rPr>
                <a:t>PART 03</a:t>
              </a:r>
              <a:endParaRPr lang="zh-CN" altLang="en-US" sz="5400" b="1">
                <a:solidFill>
                  <a:schemeClr val="bg1">
                    <a:alpha val="10000"/>
                  </a:schemeClr>
                </a:solidFill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10943457" y="0"/>
            <a:ext cx="1248543" cy="6858000"/>
            <a:chOff x="10943457" y="0"/>
            <a:chExt cx="1248543" cy="6858000"/>
          </a:xfrm>
        </p:grpSpPr>
        <p:sp>
          <p:nvSpPr>
            <p:cNvPr id="8" name="任意多边形 7"/>
            <p:cNvSpPr/>
            <p:nvPr/>
          </p:nvSpPr>
          <p:spPr>
            <a:xfrm flipH="1">
              <a:off x="10943457" y="0"/>
              <a:ext cx="1248543" cy="6858000"/>
            </a:xfrm>
            <a:custGeom>
              <a:avLst/>
              <a:gdLst>
                <a:gd name="connsiteX0" fmla="*/ 0 w 1530942"/>
                <a:gd name="connsiteY0" fmla="*/ 0 h 6858000"/>
                <a:gd name="connsiteX1" fmla="*/ 1039003 w 1530942"/>
                <a:gd name="connsiteY1" fmla="*/ 0 h 6858000"/>
                <a:gd name="connsiteX2" fmla="*/ 1113780 w 1530942"/>
                <a:gd name="connsiteY2" fmla="*/ 250873 h 6858000"/>
                <a:gd name="connsiteX3" fmla="*/ 1530942 w 1530942"/>
                <a:gd name="connsiteY3" fmla="*/ 3429000 h 6858000"/>
                <a:gd name="connsiteX4" fmla="*/ 1113780 w 1530942"/>
                <a:gd name="connsiteY4" fmla="*/ 6607127 h 6858000"/>
                <a:gd name="connsiteX5" fmla="*/ 1039003 w 1530942"/>
                <a:gd name="connsiteY5" fmla="*/ 6858000 h 6858000"/>
                <a:gd name="connsiteX6" fmla="*/ 0 w 1530942"/>
                <a:gd name="connsiteY6" fmla="*/ 6858000 h 6858000"/>
                <a:gd name="connsiteX7" fmla="*/ 0 w 1530942"/>
                <a:gd name="connsiteY7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30942" h="6858000">
                  <a:moveTo>
                    <a:pt x="0" y="0"/>
                  </a:moveTo>
                  <a:lnTo>
                    <a:pt x="1039003" y="0"/>
                  </a:lnTo>
                  <a:lnTo>
                    <a:pt x="1113780" y="250873"/>
                  </a:lnTo>
                  <a:cubicBezTo>
                    <a:pt x="1379823" y="1195613"/>
                    <a:pt x="1530942" y="2278263"/>
                    <a:pt x="1530942" y="3429000"/>
                  </a:cubicBezTo>
                  <a:cubicBezTo>
                    <a:pt x="1530942" y="4579737"/>
                    <a:pt x="1379823" y="5662387"/>
                    <a:pt x="1113780" y="6607127"/>
                  </a:cubicBezTo>
                  <a:lnTo>
                    <a:pt x="1039003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b="1"/>
            </a:p>
          </p:txBody>
        </p:sp>
        <p:sp>
          <p:nvSpPr>
            <p:cNvPr id="9" name="文本框 8"/>
            <p:cNvSpPr txBox="1"/>
            <p:nvPr/>
          </p:nvSpPr>
          <p:spPr>
            <a:xfrm flipH="1">
              <a:off x="11160599" y="1902542"/>
              <a:ext cx="1015663" cy="3052916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dist"/>
              <a:r>
                <a:rPr lang="en-US" altLang="zh-CN" sz="5400" b="1">
                  <a:solidFill>
                    <a:schemeClr val="bg1">
                      <a:alpha val="10000"/>
                    </a:schemeClr>
                  </a:solidFill>
                </a:rPr>
                <a:t>PART 03</a:t>
              </a:r>
              <a:endParaRPr lang="zh-CN" altLang="en-US" sz="5400" b="1">
                <a:solidFill>
                  <a:schemeClr val="bg1">
                    <a:alpha val="10000"/>
                  </a:schemeClr>
                </a:solidFill>
              </a:endParaRPr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2621429" y="205041"/>
            <a:ext cx="6949143" cy="6447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1300" b="1" spc="600">
                <a:solidFill>
                  <a:schemeClr val="accent1">
                    <a:alpha val="5000"/>
                  </a:schemeClr>
                </a:solidFill>
                <a:latin typeface="Impact" panose="020B0806030902050204" pitchFamily="34" charset="0"/>
              </a:rPr>
              <a:t>03</a:t>
            </a:r>
            <a:endParaRPr lang="zh-CN" altLang="en-US" sz="41300" b="1" spc="600">
              <a:solidFill>
                <a:schemeClr val="accent1">
                  <a:alpha val="5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2669507" y="1817874"/>
            <a:ext cx="69491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 spc="300">
                <a:solidFill>
                  <a:schemeClr val="accent1"/>
                </a:solidFill>
              </a:rPr>
              <a:t>需求分析和可行性分析</a:t>
            </a:r>
          </a:p>
        </p:txBody>
      </p:sp>
      <p:sp>
        <p:nvSpPr>
          <p:cNvPr id="17" name="矩形 16"/>
          <p:cNvSpPr/>
          <p:nvPr/>
        </p:nvSpPr>
        <p:spPr>
          <a:xfrm>
            <a:off x="3797300" y="2550202"/>
            <a:ext cx="45974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</a:rPr>
              <a:t>Demand analysis and feasibility analysis</a:t>
            </a:r>
          </a:p>
        </p:txBody>
      </p:sp>
      <p:grpSp>
        <p:nvGrpSpPr>
          <p:cNvPr id="32" name="组合 31"/>
          <p:cNvGrpSpPr/>
          <p:nvPr/>
        </p:nvGrpSpPr>
        <p:grpSpPr>
          <a:xfrm>
            <a:off x="5162550" y="3180585"/>
            <a:ext cx="1866900" cy="401228"/>
            <a:chOff x="5162550" y="3954317"/>
            <a:chExt cx="1866900" cy="401228"/>
          </a:xfrm>
        </p:grpSpPr>
        <p:sp>
          <p:nvSpPr>
            <p:cNvPr id="21" name="文本框 20"/>
            <p:cNvSpPr txBox="1"/>
            <p:nvPr/>
          </p:nvSpPr>
          <p:spPr>
            <a:xfrm>
              <a:off x="5276071" y="3985654"/>
              <a:ext cx="163985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spc="3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需求分析</a:t>
              </a:r>
            </a:p>
          </p:txBody>
        </p:sp>
        <p:sp>
          <p:nvSpPr>
            <p:cNvPr id="27" name="圆角矩形 26"/>
            <p:cNvSpPr/>
            <p:nvPr/>
          </p:nvSpPr>
          <p:spPr>
            <a:xfrm>
              <a:off x="5162550" y="3954317"/>
              <a:ext cx="1866900" cy="401228"/>
            </a:xfrm>
            <a:prstGeom prst="roundRect">
              <a:avLst>
                <a:gd name="adj" fmla="val 50000"/>
              </a:avLst>
            </a:prstGeom>
            <a:noFill/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5162550" y="3924660"/>
            <a:ext cx="1866900" cy="401228"/>
            <a:chOff x="5162550" y="4445997"/>
            <a:chExt cx="1866900" cy="401228"/>
          </a:xfrm>
        </p:grpSpPr>
        <p:sp>
          <p:nvSpPr>
            <p:cNvPr id="22" name="文本框 21"/>
            <p:cNvSpPr txBox="1"/>
            <p:nvPr/>
          </p:nvSpPr>
          <p:spPr>
            <a:xfrm>
              <a:off x="5276071" y="4477334"/>
              <a:ext cx="163985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spc="3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可行性分析</a:t>
              </a:r>
            </a:p>
          </p:txBody>
        </p:sp>
        <p:sp>
          <p:nvSpPr>
            <p:cNvPr id="28" name="圆角矩形 27"/>
            <p:cNvSpPr/>
            <p:nvPr/>
          </p:nvSpPr>
          <p:spPr>
            <a:xfrm>
              <a:off x="5162550" y="4445997"/>
              <a:ext cx="1866900" cy="401228"/>
            </a:xfrm>
            <a:prstGeom prst="roundRect">
              <a:avLst>
                <a:gd name="adj" fmla="val 50000"/>
              </a:avLst>
            </a:prstGeom>
            <a:noFill/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905230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0">
        <p14:doors dir="ver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272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28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2" presetClass="entr" presetSubtype="1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2" presetClass="entr" presetSubtype="1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-1029214" y="284492"/>
            <a:ext cx="1932300" cy="711939"/>
            <a:chOff x="3326229" y="1954572"/>
            <a:chExt cx="1932300" cy="711939"/>
          </a:xfrm>
        </p:grpSpPr>
        <p:sp>
          <p:nvSpPr>
            <p:cNvPr id="8" name="圆角矩形 7"/>
            <p:cNvSpPr/>
            <p:nvPr/>
          </p:nvSpPr>
          <p:spPr>
            <a:xfrm rot="5400000">
              <a:off x="3936409" y="1344392"/>
              <a:ext cx="711939" cy="1932300"/>
            </a:xfrm>
            <a:prstGeom prst="roundRect">
              <a:avLst>
                <a:gd name="adj" fmla="val 50000"/>
              </a:avLst>
            </a:prstGeom>
            <a:ln w="19050">
              <a:solidFill>
                <a:schemeClr val="bg1"/>
              </a:solidFill>
            </a:ln>
            <a:effectLst>
              <a:outerShdw blurRad="127000" dist="508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4376088" y="1954572"/>
              <a:ext cx="88244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spc="300">
                  <a:solidFill>
                    <a:schemeClr val="bg1"/>
                  </a:solidFill>
                  <a:latin typeface="Impact" panose="020B0806030902050204" pitchFamily="34" charset="0"/>
                </a:rPr>
                <a:t>03</a:t>
              </a:r>
              <a:endParaRPr lang="zh-CN" altLang="en-US" sz="4000" spc="30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</p:grpSp>
      <p:sp>
        <p:nvSpPr>
          <p:cNvPr id="13" name="圆角矩形 12"/>
          <p:cNvSpPr/>
          <p:nvPr/>
        </p:nvSpPr>
        <p:spPr>
          <a:xfrm>
            <a:off x="1057831" y="385084"/>
            <a:ext cx="2207883" cy="558121"/>
          </a:xfrm>
          <a:prstGeom prst="roundRect">
            <a:avLst>
              <a:gd name="adj" fmla="val 50000"/>
            </a:avLst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sp>
        <p:nvSpPr>
          <p:cNvPr id="14" name="文本框 13"/>
          <p:cNvSpPr txBox="1"/>
          <p:nvPr/>
        </p:nvSpPr>
        <p:spPr>
          <a:xfrm>
            <a:off x="1260175" y="385084"/>
            <a:ext cx="25425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>
                <a:solidFill>
                  <a:schemeClr val="tx1">
                    <a:lumMod val="75000"/>
                    <a:lumOff val="25000"/>
                  </a:schemeClr>
                </a:solidFill>
              </a:rPr>
              <a:t>需求分析</a:t>
            </a:r>
          </a:p>
        </p:txBody>
      </p:sp>
      <p:sp>
        <p:nvSpPr>
          <p:cNvPr id="17" name="矩形 16"/>
          <p:cNvSpPr/>
          <p:nvPr/>
        </p:nvSpPr>
        <p:spPr>
          <a:xfrm>
            <a:off x="0" y="6572250"/>
            <a:ext cx="12192000" cy="285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C5062785-4425-4DBC-A4BD-10A1BD93532C}"/>
              </a:ext>
            </a:extLst>
          </p:cNvPr>
          <p:cNvSpPr txBox="1"/>
          <p:nvPr/>
        </p:nvSpPr>
        <p:spPr>
          <a:xfrm>
            <a:off x="8264458" y="278044"/>
            <a:ext cx="37403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spc="300">
                <a:solidFill>
                  <a:schemeClr val="tx1">
                    <a:lumMod val="75000"/>
                    <a:lumOff val="25000"/>
                  </a:schemeClr>
                </a:solidFill>
              </a:rPr>
              <a:t>智能家居系统的设计与实现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5ABAA20-593E-40D2-89EB-CF5BF4D291CE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486" y="992378"/>
            <a:ext cx="11205028" cy="5349722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Freeform 5">
            <a:extLst>
              <a:ext uri="{FF2B5EF4-FFF2-40B4-BE49-F238E27FC236}">
                <a16:creationId xmlns:a16="http://schemas.microsoft.com/office/drawing/2014/main" id="{4C714BC0-393E-43FF-A3EA-D88321BB2E07}"/>
              </a:ext>
            </a:extLst>
          </p:cNvPr>
          <p:cNvSpPr>
            <a:spLocks/>
          </p:cNvSpPr>
          <p:nvPr/>
        </p:nvSpPr>
        <p:spPr bwMode="auto">
          <a:xfrm>
            <a:off x="818953" y="1092636"/>
            <a:ext cx="1932301" cy="523554"/>
          </a:xfrm>
          <a:custGeom>
            <a:avLst/>
            <a:gdLst>
              <a:gd name="T0" fmla="*/ 351 w 351"/>
              <a:gd name="T1" fmla="*/ 65 h 65"/>
              <a:gd name="T2" fmla="*/ 0 w 351"/>
              <a:gd name="T3" fmla="*/ 65 h 65"/>
              <a:gd name="T4" fmla="*/ 0 w 351"/>
              <a:gd name="T5" fmla="*/ 16 h 65"/>
              <a:gd name="T6" fmla="*/ 16 w 351"/>
              <a:gd name="T7" fmla="*/ 0 h 65"/>
              <a:gd name="T8" fmla="*/ 336 w 351"/>
              <a:gd name="T9" fmla="*/ 0 h 65"/>
              <a:gd name="T10" fmla="*/ 351 w 351"/>
              <a:gd name="T11" fmla="*/ 16 h 65"/>
              <a:gd name="T12" fmla="*/ 351 w 351"/>
              <a:gd name="T13" fmla="*/ 65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51" h="65">
                <a:moveTo>
                  <a:pt x="351" y="65"/>
                </a:moveTo>
                <a:cubicBezTo>
                  <a:pt x="0" y="65"/>
                  <a:pt x="0" y="65"/>
                  <a:pt x="0" y="65"/>
                </a:cubicBezTo>
                <a:cubicBezTo>
                  <a:pt x="0" y="16"/>
                  <a:pt x="0" y="16"/>
                  <a:pt x="0" y="16"/>
                </a:cubicBezTo>
                <a:cubicBezTo>
                  <a:pt x="0" y="7"/>
                  <a:pt x="7" y="0"/>
                  <a:pt x="16" y="0"/>
                </a:cubicBezTo>
                <a:cubicBezTo>
                  <a:pt x="336" y="0"/>
                  <a:pt x="336" y="0"/>
                  <a:pt x="336" y="0"/>
                </a:cubicBezTo>
                <a:cubicBezTo>
                  <a:pt x="344" y="0"/>
                  <a:pt x="351" y="7"/>
                  <a:pt x="351" y="16"/>
                </a:cubicBezTo>
                <a:lnTo>
                  <a:pt x="351" y="6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b="1">
                <a:solidFill>
                  <a:schemeClr val="bg1"/>
                </a:solidFill>
              </a:rPr>
              <a:t>系统总体需求图</a:t>
            </a:r>
            <a:endParaRPr lang="zh-CN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00160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0">
        <p15:prstTrans prst="peelOff"/>
      </p:transition>
    </mc:Choice>
    <mc:Fallback xmlns="">
      <p:transition spd="slow" advClick="0" advTm="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7" dur="3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8" dur="3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900"/>
                                </p:stCondLst>
                                <p:childTnLst>
                                  <p:par>
                                    <p:cTn id="19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10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64" presetClass="path" presetSubtype="0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4.16667E-6 -3.7037E-6 L -4.16667E-6 0.05 " pathEditMode="relative" rAng="0" ptsTypes="AA">
                                          <p:cBhvr>
                                            <p:cTn id="23" dur="1000" spd="-100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250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3" grpId="0" animBg="1"/>
          <p:bldP spid="14" grpId="0"/>
          <p:bldP spid="26" grpId="0"/>
          <p:bldP spid="11" grpId="0" animBg="1"/>
          <p:bldP spid="11" grpId="1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3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3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900"/>
                                </p:stCondLst>
                                <p:childTnLst>
                                  <p:par>
                                    <p:cTn id="19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10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64" presetClass="path" presetSubtype="0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4.16667E-6 -3.7037E-6 L -4.16667E-6 0.05 " pathEditMode="relative" rAng="0" ptsTypes="AA">
                                          <p:cBhvr>
                                            <p:cTn id="23" dur="1000" spd="-100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250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3" grpId="0" animBg="1"/>
          <p:bldP spid="14" grpId="0"/>
          <p:bldP spid="26" grpId="0"/>
          <p:bldP spid="11" grpId="0" animBg="1"/>
          <p:bldP spid="11" grpId="1" animBg="1"/>
        </p:bldLst>
      </p:timing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-1029214" y="284492"/>
            <a:ext cx="1932300" cy="711939"/>
            <a:chOff x="3326229" y="1954572"/>
            <a:chExt cx="1932300" cy="711939"/>
          </a:xfrm>
        </p:grpSpPr>
        <p:sp>
          <p:nvSpPr>
            <p:cNvPr id="8" name="圆角矩形 7"/>
            <p:cNvSpPr/>
            <p:nvPr/>
          </p:nvSpPr>
          <p:spPr>
            <a:xfrm rot="5400000">
              <a:off x="3936409" y="1344392"/>
              <a:ext cx="711939" cy="1932300"/>
            </a:xfrm>
            <a:prstGeom prst="roundRect">
              <a:avLst>
                <a:gd name="adj" fmla="val 50000"/>
              </a:avLst>
            </a:prstGeom>
            <a:ln w="19050">
              <a:solidFill>
                <a:schemeClr val="bg1"/>
              </a:solidFill>
            </a:ln>
            <a:effectLst>
              <a:outerShdw blurRad="127000" dist="508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4376088" y="1954572"/>
              <a:ext cx="88244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spc="300">
                  <a:solidFill>
                    <a:schemeClr val="bg1"/>
                  </a:solidFill>
                  <a:latin typeface="Impact" panose="020B0806030902050204" pitchFamily="34" charset="0"/>
                </a:rPr>
                <a:t>03</a:t>
              </a:r>
              <a:endParaRPr lang="zh-CN" altLang="en-US" sz="4000" spc="30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</p:grpSp>
      <p:sp>
        <p:nvSpPr>
          <p:cNvPr id="13" name="圆角矩形 12"/>
          <p:cNvSpPr/>
          <p:nvPr/>
        </p:nvSpPr>
        <p:spPr>
          <a:xfrm>
            <a:off x="1070952" y="292575"/>
            <a:ext cx="2659220" cy="707886"/>
          </a:xfrm>
          <a:prstGeom prst="roundRect">
            <a:avLst>
              <a:gd name="adj" fmla="val 50000"/>
            </a:avLst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sp>
        <p:nvSpPr>
          <p:cNvPr id="14" name="文本框 13"/>
          <p:cNvSpPr txBox="1"/>
          <p:nvPr/>
        </p:nvSpPr>
        <p:spPr>
          <a:xfrm>
            <a:off x="1286143" y="374821"/>
            <a:ext cx="21920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spc="300">
                <a:solidFill>
                  <a:schemeClr val="tx1">
                    <a:lumMod val="75000"/>
                    <a:lumOff val="25000"/>
                  </a:schemeClr>
                </a:solidFill>
              </a:rPr>
              <a:t>可行性分析</a:t>
            </a:r>
            <a:endParaRPr lang="zh-CN" altLang="en-US" sz="2800" b="1" spc="3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0" y="6572250"/>
            <a:ext cx="12192000" cy="285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MH_SubTitle_3"/>
          <p:cNvSpPr/>
          <p:nvPr>
            <p:custDataLst>
              <p:tags r:id="rId1"/>
            </p:custDataLst>
          </p:nvPr>
        </p:nvSpPr>
        <p:spPr>
          <a:xfrm>
            <a:off x="1286143" y="4778471"/>
            <a:ext cx="3271368" cy="1538841"/>
          </a:xfrm>
          <a:prstGeom prst="homePlate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>
              <a:defRPr/>
            </a:pPr>
            <a:r>
              <a:rPr lang="zh-CN" altLang="en-US" sz="2400" b="1" spc="300">
                <a:solidFill>
                  <a:srgbClr val="FFFFFF"/>
                </a:solidFill>
              </a:rPr>
              <a:t>操作可行性：</a:t>
            </a:r>
          </a:p>
        </p:txBody>
      </p:sp>
      <p:sp>
        <p:nvSpPr>
          <p:cNvPr id="19" name="MH_SubTitle_2"/>
          <p:cNvSpPr/>
          <p:nvPr>
            <p:custDataLst>
              <p:tags r:id="rId2"/>
            </p:custDataLst>
          </p:nvPr>
        </p:nvSpPr>
        <p:spPr>
          <a:xfrm>
            <a:off x="1286143" y="2984692"/>
            <a:ext cx="3271368" cy="1538841"/>
          </a:xfrm>
          <a:prstGeom prst="homePlat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>
              <a:defRPr/>
            </a:pPr>
            <a:r>
              <a:rPr lang="zh-CN" altLang="en-US" sz="2400" b="1" spc="300">
                <a:solidFill>
                  <a:srgbClr val="FFFFFF"/>
                </a:solidFill>
              </a:rPr>
              <a:t>技术可行性：</a:t>
            </a:r>
          </a:p>
        </p:txBody>
      </p:sp>
      <p:sp>
        <p:nvSpPr>
          <p:cNvPr id="20" name="MH_SubTitle_1"/>
          <p:cNvSpPr/>
          <p:nvPr>
            <p:custDataLst>
              <p:tags r:id="rId3"/>
            </p:custDataLst>
          </p:nvPr>
        </p:nvSpPr>
        <p:spPr>
          <a:xfrm>
            <a:off x="1286143" y="1190913"/>
            <a:ext cx="3271368" cy="1538841"/>
          </a:xfrm>
          <a:prstGeom prst="homePlat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>
              <a:defRPr/>
            </a:pPr>
            <a:r>
              <a:rPr lang="zh-CN" altLang="en-US" sz="2400" b="1" spc="300">
                <a:solidFill>
                  <a:srgbClr val="FFFFFF"/>
                </a:solidFill>
              </a:rPr>
              <a:t>经济可行性：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CBFB704E-CAD2-4894-84E4-260559C89238}"/>
              </a:ext>
            </a:extLst>
          </p:cNvPr>
          <p:cNvSpPr txBox="1"/>
          <p:nvPr/>
        </p:nvSpPr>
        <p:spPr>
          <a:xfrm>
            <a:off x="8410457" y="174766"/>
            <a:ext cx="37403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spc="300">
                <a:solidFill>
                  <a:schemeClr val="tx1">
                    <a:lumMod val="75000"/>
                    <a:lumOff val="25000"/>
                  </a:schemeClr>
                </a:solidFill>
              </a:rPr>
              <a:t>智能家居系统的设计与实现</a:t>
            </a: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747AB284-D96A-42D3-BA74-1750706ACC86}"/>
              </a:ext>
            </a:extLst>
          </p:cNvPr>
          <p:cNvGrpSpPr/>
          <p:nvPr/>
        </p:nvGrpSpPr>
        <p:grpSpPr>
          <a:xfrm>
            <a:off x="5234804" y="1459123"/>
            <a:ext cx="4940760" cy="1034105"/>
            <a:chOff x="6087602" y="2289559"/>
            <a:chExt cx="4940760" cy="1034105"/>
          </a:xfrm>
        </p:grpSpPr>
        <p:sp>
          <p:nvSpPr>
            <p:cNvPr id="21" name="圆角矩形 2">
              <a:extLst>
                <a:ext uri="{FF2B5EF4-FFF2-40B4-BE49-F238E27FC236}">
                  <a16:creationId xmlns:a16="http://schemas.microsoft.com/office/drawing/2014/main" id="{6FE9A38F-B89F-4EA8-B5E8-87B5D30B1630}"/>
                </a:ext>
              </a:extLst>
            </p:cNvPr>
            <p:cNvSpPr/>
            <p:nvPr/>
          </p:nvSpPr>
          <p:spPr>
            <a:xfrm>
              <a:off x="6087602" y="2289559"/>
              <a:ext cx="4799371" cy="1034105"/>
            </a:xfrm>
            <a:prstGeom prst="roundRect">
              <a:avLst>
                <a:gd name="adj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DBA62B4F-6FD5-40EC-9129-2587072A5DEE}"/>
                </a:ext>
              </a:extLst>
            </p:cNvPr>
            <p:cNvSpPr/>
            <p:nvPr/>
          </p:nvSpPr>
          <p:spPr>
            <a:xfrm>
              <a:off x="6479882" y="2470745"/>
              <a:ext cx="4548480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000">
                  <a:solidFill>
                    <a:schemeClr val="bg1"/>
                  </a:solidFill>
                  <a:effectLst/>
                  <a:ea typeface="宋体" panose="02010600030101010101" pitchFamily="2" charset="-122"/>
                  <a:cs typeface="Times New Roman" panose="02020603050405020304" pitchFamily="18" charset="0"/>
                </a:rPr>
                <a:t> </a:t>
              </a:r>
              <a:r>
                <a:rPr lang="zh-CN" altLang="zh-CN" sz="2000">
                  <a:solidFill>
                    <a:schemeClr val="bg1"/>
                  </a:solidFill>
                  <a:effectLst/>
                  <a:ea typeface="宋体" panose="02010600030101010101" pitchFamily="2" charset="-122"/>
                  <a:cs typeface="Times New Roman" panose="02020603050405020304" pitchFamily="18" charset="0"/>
                </a:rPr>
                <a:t>硬件成本市场价格在二百左右，价格低廉</a:t>
              </a:r>
              <a:r>
                <a:rPr lang="zh-CN" altLang="en-US" sz="2000">
                  <a:solidFill>
                    <a:schemeClr val="bg1"/>
                  </a:solidFill>
                  <a:effectLst/>
                  <a:ea typeface="宋体" panose="02010600030101010101" pitchFamily="2" charset="-122"/>
                  <a:cs typeface="Times New Roman" panose="02020603050405020304" pitchFamily="18" charset="0"/>
                </a:rPr>
                <a:t>。</a:t>
              </a:r>
              <a:endParaRPr lang="zh-CN" altLang="en-US" sz="20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EA8E8A1C-AC80-4D0F-8112-9CA9ABAD483F}"/>
              </a:ext>
            </a:extLst>
          </p:cNvPr>
          <p:cNvGrpSpPr/>
          <p:nvPr/>
        </p:nvGrpSpPr>
        <p:grpSpPr>
          <a:xfrm>
            <a:off x="5234805" y="3124203"/>
            <a:ext cx="5111438" cy="1034105"/>
            <a:chOff x="6228991" y="2298074"/>
            <a:chExt cx="5111438" cy="1034105"/>
          </a:xfrm>
        </p:grpSpPr>
        <p:sp>
          <p:nvSpPr>
            <p:cNvPr id="27" name="圆角矩形 2">
              <a:extLst>
                <a:ext uri="{FF2B5EF4-FFF2-40B4-BE49-F238E27FC236}">
                  <a16:creationId xmlns:a16="http://schemas.microsoft.com/office/drawing/2014/main" id="{7BAA3DCA-85C8-492A-9DE2-711B110AA7ED}"/>
                </a:ext>
              </a:extLst>
            </p:cNvPr>
            <p:cNvSpPr/>
            <p:nvPr/>
          </p:nvSpPr>
          <p:spPr>
            <a:xfrm>
              <a:off x="6228991" y="2298074"/>
              <a:ext cx="4799371" cy="1034105"/>
            </a:xfrm>
            <a:prstGeom prst="roundRect">
              <a:avLst>
                <a:gd name="adj" fmla="val 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27551864-A1AA-402A-8555-5A5A22C45321}"/>
                </a:ext>
              </a:extLst>
            </p:cNvPr>
            <p:cNvSpPr/>
            <p:nvPr/>
          </p:nvSpPr>
          <p:spPr>
            <a:xfrm>
              <a:off x="6699602" y="2602871"/>
              <a:ext cx="4640827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000">
                  <a:solidFill>
                    <a:schemeClr val="bg1"/>
                  </a:solidFill>
                  <a:latin typeface="+mj-ea"/>
                  <a:ea typeface="+mj-ea"/>
                </a:rPr>
                <a:t>硬件端、软件端技术成熟。</a:t>
              </a:r>
              <a:endParaRPr lang="zh-CN" altLang="en-US" sz="20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D3CC0A4C-CD20-4BD7-BA42-55A8C301A24F}"/>
              </a:ext>
            </a:extLst>
          </p:cNvPr>
          <p:cNvGrpSpPr/>
          <p:nvPr/>
        </p:nvGrpSpPr>
        <p:grpSpPr>
          <a:xfrm>
            <a:off x="5234803" y="5030838"/>
            <a:ext cx="4799371" cy="1034105"/>
            <a:chOff x="6228989" y="2277842"/>
            <a:chExt cx="4799371" cy="1034105"/>
          </a:xfrm>
        </p:grpSpPr>
        <p:sp>
          <p:nvSpPr>
            <p:cNvPr id="31" name="圆角矩形 2">
              <a:extLst>
                <a:ext uri="{FF2B5EF4-FFF2-40B4-BE49-F238E27FC236}">
                  <a16:creationId xmlns:a16="http://schemas.microsoft.com/office/drawing/2014/main" id="{B9D8ECE7-1D71-4949-AA34-17BC529E6D01}"/>
                </a:ext>
              </a:extLst>
            </p:cNvPr>
            <p:cNvSpPr/>
            <p:nvPr/>
          </p:nvSpPr>
          <p:spPr>
            <a:xfrm>
              <a:off x="6228989" y="2277842"/>
              <a:ext cx="4799371" cy="1034105"/>
            </a:xfrm>
            <a:prstGeom prst="roundRect">
              <a:avLst>
                <a:gd name="adj" fmla="val 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FC122E37-259D-4283-AF87-1E68744FF0E5}"/>
                </a:ext>
              </a:extLst>
            </p:cNvPr>
            <p:cNvSpPr/>
            <p:nvPr/>
          </p:nvSpPr>
          <p:spPr>
            <a:xfrm>
              <a:off x="6699602" y="2578361"/>
              <a:ext cx="4120637" cy="3970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000">
                  <a:solidFill>
                    <a:schemeClr val="bg1"/>
                  </a:solidFill>
                  <a:latin typeface="+mj-ea"/>
                  <a:ea typeface="+mj-ea"/>
                </a:rPr>
                <a:t>交互友好、符合用户的操作习惯。</a:t>
              </a:r>
              <a:endParaRPr lang="zh-CN" altLang="en-US" sz="20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9564414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0">
        <p15:prstTrans prst="peelOff"/>
      </p:transition>
    </mc:Choice>
    <mc:Fallback xmlns="">
      <p:transition spd="slow" advClick="0" advTm="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7" dur="3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8" dur="3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2" presetClass="entr" presetSubtype="8" fill="hold" grpId="0" nodeType="withEffect" p14:presetBounceEnd="40000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7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8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2" presetClass="entr" presetSubtype="8" fill="hold" grpId="0" nodeType="withEffect" p14:presetBounceEnd="40000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1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2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8" fill="hold" grpId="0" nodeType="withEffect" p14:presetBounceEnd="40000">
                                      <p:stCondLst>
                                        <p:cond delay="22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5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6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9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2700"/>
                                </p:stCondLst>
                                <p:childTnLst>
                                  <p:par>
                                    <p:cTn id="31" presetID="2" presetClass="entr" presetSubtype="2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3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4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5" fill="hold">
                                <p:stCondLst>
                                  <p:cond delay="3700"/>
                                </p:stCondLst>
                                <p:childTnLst>
                                  <p:par>
                                    <p:cTn id="36" presetID="2" presetClass="entr" presetSubtype="2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8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9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0" fill="hold">
                                <p:stCondLst>
                                  <p:cond delay="4700"/>
                                </p:stCondLst>
                                <p:childTnLst>
                                  <p:par>
                                    <p:cTn id="41" presetID="2" presetClass="entr" presetSubtype="2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3" grpId="0" animBg="1"/>
          <p:bldP spid="14" grpId="0"/>
          <p:bldP spid="18" grpId="0" animBg="1"/>
          <p:bldP spid="19" grpId="0" animBg="1"/>
          <p:bldP spid="20" grpId="0" animBg="1"/>
          <p:bldP spid="15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3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3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2" presetClass="entr" presetSubtype="8" fill="hold" grpId="0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2" presetClass="entr" presetSubtype="8" fill="hold" grpId="0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8" fill="hold" grpId="0" nodeType="withEffect">
                                      <p:stCondLst>
                                        <p:cond delay="22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9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2700"/>
                                </p:stCondLst>
                                <p:childTnLst>
                                  <p:par>
                                    <p:cTn id="31" presetID="2" presetClass="entr" presetSubtype="2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3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4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5" fill="hold">
                                <p:stCondLst>
                                  <p:cond delay="3700"/>
                                </p:stCondLst>
                                <p:childTnLst>
                                  <p:par>
                                    <p:cTn id="36" presetID="2" presetClass="entr" presetSubtype="2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8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9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0" fill="hold">
                                <p:stCondLst>
                                  <p:cond delay="4700"/>
                                </p:stCondLst>
                                <p:childTnLst>
                                  <p:par>
                                    <p:cTn id="41" presetID="2" presetClass="entr" presetSubtype="2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3" grpId="0" animBg="1"/>
          <p:bldP spid="14" grpId="0"/>
          <p:bldP spid="18" grpId="0" animBg="1"/>
          <p:bldP spid="19" grpId="0" animBg="1"/>
          <p:bldP spid="20" grpId="0" animBg="1"/>
          <p:bldP spid="15" grpId="0"/>
        </p:bldLst>
      </p:timing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397" y="0"/>
            <a:ext cx="1248940" cy="6858000"/>
            <a:chOff x="-397" y="0"/>
            <a:chExt cx="1248940" cy="6858000"/>
          </a:xfrm>
        </p:grpSpPr>
        <p:sp>
          <p:nvSpPr>
            <p:cNvPr id="6" name="任意多边形 5"/>
            <p:cNvSpPr/>
            <p:nvPr/>
          </p:nvSpPr>
          <p:spPr>
            <a:xfrm>
              <a:off x="0" y="0"/>
              <a:ext cx="1248543" cy="6858000"/>
            </a:xfrm>
            <a:custGeom>
              <a:avLst/>
              <a:gdLst>
                <a:gd name="connsiteX0" fmla="*/ 0 w 1530942"/>
                <a:gd name="connsiteY0" fmla="*/ 0 h 6858000"/>
                <a:gd name="connsiteX1" fmla="*/ 1039003 w 1530942"/>
                <a:gd name="connsiteY1" fmla="*/ 0 h 6858000"/>
                <a:gd name="connsiteX2" fmla="*/ 1113780 w 1530942"/>
                <a:gd name="connsiteY2" fmla="*/ 250873 h 6858000"/>
                <a:gd name="connsiteX3" fmla="*/ 1530942 w 1530942"/>
                <a:gd name="connsiteY3" fmla="*/ 3429000 h 6858000"/>
                <a:gd name="connsiteX4" fmla="*/ 1113780 w 1530942"/>
                <a:gd name="connsiteY4" fmla="*/ 6607127 h 6858000"/>
                <a:gd name="connsiteX5" fmla="*/ 1039003 w 1530942"/>
                <a:gd name="connsiteY5" fmla="*/ 6858000 h 6858000"/>
                <a:gd name="connsiteX6" fmla="*/ 0 w 1530942"/>
                <a:gd name="connsiteY6" fmla="*/ 6858000 h 6858000"/>
                <a:gd name="connsiteX7" fmla="*/ 0 w 1530942"/>
                <a:gd name="connsiteY7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30942" h="6858000">
                  <a:moveTo>
                    <a:pt x="0" y="0"/>
                  </a:moveTo>
                  <a:lnTo>
                    <a:pt x="1039003" y="0"/>
                  </a:lnTo>
                  <a:lnTo>
                    <a:pt x="1113780" y="250873"/>
                  </a:lnTo>
                  <a:cubicBezTo>
                    <a:pt x="1379823" y="1195613"/>
                    <a:pt x="1530942" y="2278263"/>
                    <a:pt x="1530942" y="3429000"/>
                  </a:cubicBezTo>
                  <a:cubicBezTo>
                    <a:pt x="1530942" y="4579737"/>
                    <a:pt x="1379823" y="5662387"/>
                    <a:pt x="1113780" y="6607127"/>
                  </a:cubicBezTo>
                  <a:lnTo>
                    <a:pt x="1039003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b="1"/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-397" y="1725561"/>
              <a:ext cx="1015663" cy="3406878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dist"/>
              <a:r>
                <a:rPr lang="en-US" altLang="zh-CN" sz="5400" b="1">
                  <a:solidFill>
                    <a:schemeClr val="bg1">
                      <a:alpha val="10000"/>
                    </a:schemeClr>
                  </a:solidFill>
                </a:rPr>
                <a:t>PART 04</a:t>
              </a:r>
              <a:endParaRPr lang="zh-CN" altLang="en-US" sz="5400" b="1">
                <a:solidFill>
                  <a:schemeClr val="bg1">
                    <a:alpha val="10000"/>
                  </a:schemeClr>
                </a:solidFill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10943457" y="0"/>
            <a:ext cx="1248543" cy="6858000"/>
            <a:chOff x="10943457" y="0"/>
            <a:chExt cx="1248543" cy="6858000"/>
          </a:xfrm>
        </p:grpSpPr>
        <p:sp>
          <p:nvSpPr>
            <p:cNvPr id="8" name="任意多边形 7"/>
            <p:cNvSpPr/>
            <p:nvPr/>
          </p:nvSpPr>
          <p:spPr>
            <a:xfrm flipH="1">
              <a:off x="10943457" y="0"/>
              <a:ext cx="1248543" cy="6858000"/>
            </a:xfrm>
            <a:custGeom>
              <a:avLst/>
              <a:gdLst>
                <a:gd name="connsiteX0" fmla="*/ 0 w 1530942"/>
                <a:gd name="connsiteY0" fmla="*/ 0 h 6858000"/>
                <a:gd name="connsiteX1" fmla="*/ 1039003 w 1530942"/>
                <a:gd name="connsiteY1" fmla="*/ 0 h 6858000"/>
                <a:gd name="connsiteX2" fmla="*/ 1113780 w 1530942"/>
                <a:gd name="connsiteY2" fmla="*/ 250873 h 6858000"/>
                <a:gd name="connsiteX3" fmla="*/ 1530942 w 1530942"/>
                <a:gd name="connsiteY3" fmla="*/ 3429000 h 6858000"/>
                <a:gd name="connsiteX4" fmla="*/ 1113780 w 1530942"/>
                <a:gd name="connsiteY4" fmla="*/ 6607127 h 6858000"/>
                <a:gd name="connsiteX5" fmla="*/ 1039003 w 1530942"/>
                <a:gd name="connsiteY5" fmla="*/ 6858000 h 6858000"/>
                <a:gd name="connsiteX6" fmla="*/ 0 w 1530942"/>
                <a:gd name="connsiteY6" fmla="*/ 6858000 h 6858000"/>
                <a:gd name="connsiteX7" fmla="*/ 0 w 1530942"/>
                <a:gd name="connsiteY7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30942" h="6858000">
                  <a:moveTo>
                    <a:pt x="0" y="0"/>
                  </a:moveTo>
                  <a:lnTo>
                    <a:pt x="1039003" y="0"/>
                  </a:lnTo>
                  <a:lnTo>
                    <a:pt x="1113780" y="250873"/>
                  </a:lnTo>
                  <a:cubicBezTo>
                    <a:pt x="1379823" y="1195613"/>
                    <a:pt x="1530942" y="2278263"/>
                    <a:pt x="1530942" y="3429000"/>
                  </a:cubicBezTo>
                  <a:cubicBezTo>
                    <a:pt x="1530942" y="4579737"/>
                    <a:pt x="1379823" y="5662387"/>
                    <a:pt x="1113780" y="6607127"/>
                  </a:cubicBezTo>
                  <a:lnTo>
                    <a:pt x="1039003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b="1"/>
            </a:p>
          </p:txBody>
        </p:sp>
        <p:sp>
          <p:nvSpPr>
            <p:cNvPr id="9" name="文本框 8"/>
            <p:cNvSpPr txBox="1"/>
            <p:nvPr/>
          </p:nvSpPr>
          <p:spPr>
            <a:xfrm flipH="1">
              <a:off x="11160600" y="1725561"/>
              <a:ext cx="1015663" cy="3406878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dist"/>
              <a:r>
                <a:rPr lang="en-US" altLang="zh-CN" sz="5400" b="1">
                  <a:solidFill>
                    <a:schemeClr val="bg1">
                      <a:alpha val="10000"/>
                    </a:schemeClr>
                  </a:solidFill>
                </a:rPr>
                <a:t>PART 04</a:t>
              </a:r>
              <a:endParaRPr lang="zh-CN" altLang="en-US" sz="5400" b="1">
                <a:solidFill>
                  <a:schemeClr val="bg1">
                    <a:alpha val="10000"/>
                  </a:schemeClr>
                </a:solidFill>
              </a:endParaRPr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2621429" y="205041"/>
            <a:ext cx="6949143" cy="6447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1300" b="1" spc="600">
                <a:solidFill>
                  <a:schemeClr val="accent1">
                    <a:alpha val="5000"/>
                  </a:schemeClr>
                </a:solidFill>
                <a:latin typeface="Impact" panose="020B0806030902050204" pitchFamily="34" charset="0"/>
              </a:rPr>
              <a:t>04</a:t>
            </a:r>
            <a:endParaRPr lang="zh-CN" altLang="en-US" sz="41300" b="1" spc="600">
              <a:solidFill>
                <a:schemeClr val="accent1">
                  <a:alpha val="5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3780362" y="1654170"/>
            <a:ext cx="56025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 spc="300">
                <a:solidFill>
                  <a:schemeClr val="accent1"/>
                </a:solidFill>
              </a:rPr>
              <a:t>系统设计与实现</a:t>
            </a:r>
          </a:p>
        </p:txBody>
      </p:sp>
      <p:grpSp>
        <p:nvGrpSpPr>
          <p:cNvPr id="33" name="组合 32"/>
          <p:cNvGrpSpPr/>
          <p:nvPr/>
        </p:nvGrpSpPr>
        <p:grpSpPr>
          <a:xfrm>
            <a:off x="5162548" y="3977037"/>
            <a:ext cx="3067052" cy="667595"/>
            <a:chOff x="5162550" y="4445996"/>
            <a:chExt cx="1866900" cy="401228"/>
          </a:xfrm>
        </p:grpSpPr>
        <p:sp>
          <p:nvSpPr>
            <p:cNvPr id="22" name="文本框 21"/>
            <p:cNvSpPr txBox="1"/>
            <p:nvPr/>
          </p:nvSpPr>
          <p:spPr>
            <a:xfrm>
              <a:off x="5276071" y="4542549"/>
              <a:ext cx="1639859" cy="2848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spc="3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软件系统设计与实现</a:t>
              </a:r>
            </a:p>
          </p:txBody>
        </p:sp>
        <p:sp>
          <p:nvSpPr>
            <p:cNvPr id="28" name="圆角矩形 27"/>
            <p:cNvSpPr/>
            <p:nvPr/>
          </p:nvSpPr>
          <p:spPr>
            <a:xfrm>
              <a:off x="5162550" y="4445996"/>
              <a:ext cx="1866900" cy="401228"/>
            </a:xfrm>
            <a:prstGeom prst="roundRect">
              <a:avLst>
                <a:gd name="adj" fmla="val 50000"/>
              </a:avLst>
            </a:prstGeom>
            <a:noFill/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B9875E5C-4183-4FB7-A81B-2B63F4DA8930}"/>
              </a:ext>
            </a:extLst>
          </p:cNvPr>
          <p:cNvGrpSpPr/>
          <p:nvPr/>
        </p:nvGrpSpPr>
        <p:grpSpPr>
          <a:xfrm>
            <a:off x="5162548" y="3048823"/>
            <a:ext cx="3067052" cy="667595"/>
            <a:chOff x="5162550" y="4445997"/>
            <a:chExt cx="1866900" cy="401228"/>
          </a:xfrm>
        </p:grpSpPr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3C7B3CF6-5CB5-40CB-924C-8C0AB6C00092}"/>
                </a:ext>
              </a:extLst>
            </p:cNvPr>
            <p:cNvSpPr txBox="1"/>
            <p:nvPr/>
          </p:nvSpPr>
          <p:spPr>
            <a:xfrm>
              <a:off x="5276071" y="4542549"/>
              <a:ext cx="1639859" cy="2034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spc="3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硬件系统设计与实现</a:t>
              </a:r>
            </a:p>
          </p:txBody>
        </p:sp>
        <p:sp>
          <p:nvSpPr>
            <p:cNvPr id="31" name="圆角矩形 27">
              <a:extLst>
                <a:ext uri="{FF2B5EF4-FFF2-40B4-BE49-F238E27FC236}">
                  <a16:creationId xmlns:a16="http://schemas.microsoft.com/office/drawing/2014/main" id="{F48B5008-6046-4B68-BE8F-8E0F0420CCCD}"/>
                </a:ext>
              </a:extLst>
            </p:cNvPr>
            <p:cNvSpPr/>
            <p:nvPr/>
          </p:nvSpPr>
          <p:spPr>
            <a:xfrm>
              <a:off x="5162550" y="4445997"/>
              <a:ext cx="1866900" cy="401228"/>
            </a:xfrm>
            <a:prstGeom prst="roundRect">
              <a:avLst>
                <a:gd name="adj" fmla="val 50000"/>
              </a:avLst>
            </a:prstGeom>
            <a:noFill/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7" name="矩形 16">
            <a:extLst>
              <a:ext uri="{FF2B5EF4-FFF2-40B4-BE49-F238E27FC236}">
                <a16:creationId xmlns:a16="http://schemas.microsoft.com/office/drawing/2014/main" id="{E200C82A-2E87-481F-A91D-193CC672A647}"/>
              </a:ext>
            </a:extLst>
          </p:cNvPr>
          <p:cNvSpPr/>
          <p:nvPr/>
        </p:nvSpPr>
        <p:spPr>
          <a:xfrm>
            <a:off x="4514752" y="2471161"/>
            <a:ext cx="45974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</a:rPr>
              <a:t>System design and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294211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0">
        <p14:doors dir="ver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272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28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2" presetClass="entr" presetSubtype="1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2" presetClass="entr" presetSubtype="1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-1029214" y="284492"/>
            <a:ext cx="1932300" cy="711939"/>
            <a:chOff x="3326229" y="1954572"/>
            <a:chExt cx="1932300" cy="711939"/>
          </a:xfrm>
        </p:grpSpPr>
        <p:sp>
          <p:nvSpPr>
            <p:cNvPr id="8" name="圆角矩形 7"/>
            <p:cNvSpPr/>
            <p:nvPr/>
          </p:nvSpPr>
          <p:spPr>
            <a:xfrm rot="5400000">
              <a:off x="3936409" y="1344392"/>
              <a:ext cx="711939" cy="1932300"/>
            </a:xfrm>
            <a:prstGeom prst="roundRect">
              <a:avLst>
                <a:gd name="adj" fmla="val 50000"/>
              </a:avLst>
            </a:prstGeom>
            <a:ln w="19050">
              <a:solidFill>
                <a:schemeClr val="bg1"/>
              </a:solidFill>
            </a:ln>
            <a:effectLst>
              <a:outerShdw blurRad="127000" dist="508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4376088" y="1954572"/>
              <a:ext cx="88244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spc="300">
                  <a:solidFill>
                    <a:schemeClr val="bg1"/>
                  </a:solidFill>
                  <a:latin typeface="Impact" panose="020B0806030902050204" pitchFamily="34" charset="0"/>
                </a:rPr>
                <a:t>04</a:t>
              </a:r>
              <a:endParaRPr lang="zh-CN" altLang="en-US" sz="4000" spc="30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</p:grpSp>
      <p:sp>
        <p:nvSpPr>
          <p:cNvPr id="13" name="圆角矩形 12"/>
          <p:cNvSpPr/>
          <p:nvPr/>
        </p:nvSpPr>
        <p:spPr>
          <a:xfrm>
            <a:off x="1070951" y="284492"/>
            <a:ext cx="4256528" cy="701454"/>
          </a:xfrm>
          <a:prstGeom prst="roundRect">
            <a:avLst>
              <a:gd name="adj" fmla="val 50000"/>
            </a:avLst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sp>
        <p:nvSpPr>
          <p:cNvPr id="14" name="文本框 13"/>
          <p:cNvSpPr txBox="1"/>
          <p:nvPr/>
        </p:nvSpPr>
        <p:spPr>
          <a:xfrm>
            <a:off x="1286143" y="374821"/>
            <a:ext cx="42565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spc="300">
                <a:solidFill>
                  <a:schemeClr val="tx1">
                    <a:lumMod val="75000"/>
                    <a:lumOff val="25000"/>
                  </a:schemeClr>
                </a:solidFill>
              </a:rPr>
              <a:t>ZigBee</a:t>
            </a:r>
            <a:r>
              <a:rPr lang="zh-CN" altLang="en-US" sz="2800" b="1" spc="300">
                <a:solidFill>
                  <a:schemeClr val="tx1">
                    <a:lumMod val="75000"/>
                    <a:lumOff val="25000"/>
                  </a:schemeClr>
                </a:solidFill>
              </a:rPr>
              <a:t>最小电路设计</a:t>
            </a:r>
          </a:p>
        </p:txBody>
      </p:sp>
      <p:sp>
        <p:nvSpPr>
          <p:cNvPr id="17" name="矩形 16"/>
          <p:cNvSpPr/>
          <p:nvPr/>
        </p:nvSpPr>
        <p:spPr>
          <a:xfrm>
            <a:off x="0" y="6572250"/>
            <a:ext cx="12192000" cy="285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861C228-42C4-4930-A6A5-82B837B70111}"/>
              </a:ext>
            </a:extLst>
          </p:cNvPr>
          <p:cNvSpPr txBox="1"/>
          <p:nvPr/>
        </p:nvSpPr>
        <p:spPr>
          <a:xfrm>
            <a:off x="8431021" y="174766"/>
            <a:ext cx="37403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spc="300">
                <a:solidFill>
                  <a:schemeClr val="tx1">
                    <a:lumMod val="75000"/>
                    <a:lumOff val="25000"/>
                  </a:schemeClr>
                </a:solidFill>
              </a:rPr>
              <a:t>智能家居系统的设计与实现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25666EC-72CA-4314-9B1B-1597554C3F6C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951" y="762338"/>
            <a:ext cx="10354091" cy="58099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2079805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0">
        <p15:prstTrans prst="peelOff"/>
      </p:transition>
    </mc:Choice>
    <mc:Fallback xmlns="">
      <p:transition spd="slow" advClick="0" advTm="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7" dur="3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8" dur="3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3" grpId="0" animBg="1"/>
          <p:bldP spid="14" grpId="0"/>
          <p:bldP spid="11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3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3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3" grpId="0" animBg="1"/>
          <p:bldP spid="14" grpId="0"/>
          <p:bldP spid="11" grpId="0"/>
        </p:bldLst>
      </p:timing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-1029214" y="284492"/>
            <a:ext cx="1932300" cy="711939"/>
            <a:chOff x="3326229" y="1954572"/>
            <a:chExt cx="1932300" cy="711939"/>
          </a:xfrm>
        </p:grpSpPr>
        <p:sp>
          <p:nvSpPr>
            <p:cNvPr id="8" name="圆角矩形 7"/>
            <p:cNvSpPr/>
            <p:nvPr/>
          </p:nvSpPr>
          <p:spPr>
            <a:xfrm rot="5400000">
              <a:off x="3936409" y="1344392"/>
              <a:ext cx="711939" cy="1932300"/>
            </a:xfrm>
            <a:prstGeom prst="roundRect">
              <a:avLst>
                <a:gd name="adj" fmla="val 50000"/>
              </a:avLst>
            </a:prstGeom>
            <a:ln w="19050">
              <a:solidFill>
                <a:schemeClr val="bg1"/>
              </a:solidFill>
            </a:ln>
            <a:effectLst>
              <a:outerShdw blurRad="127000" dist="508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4376088" y="1954572"/>
              <a:ext cx="88244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spc="300">
                  <a:solidFill>
                    <a:schemeClr val="bg1"/>
                  </a:solidFill>
                  <a:latin typeface="Impact" panose="020B0806030902050204" pitchFamily="34" charset="0"/>
                </a:rPr>
                <a:t>04</a:t>
              </a:r>
              <a:endParaRPr lang="zh-CN" altLang="en-US" sz="4000" spc="30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</p:grpSp>
      <p:sp>
        <p:nvSpPr>
          <p:cNvPr id="13" name="圆角矩形 12"/>
          <p:cNvSpPr/>
          <p:nvPr/>
        </p:nvSpPr>
        <p:spPr>
          <a:xfrm>
            <a:off x="1070951" y="284492"/>
            <a:ext cx="3740335" cy="701454"/>
          </a:xfrm>
          <a:prstGeom prst="roundRect">
            <a:avLst>
              <a:gd name="adj" fmla="val 50000"/>
            </a:avLst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sp>
        <p:nvSpPr>
          <p:cNvPr id="14" name="文本框 13"/>
          <p:cNvSpPr txBox="1"/>
          <p:nvPr/>
        </p:nvSpPr>
        <p:spPr>
          <a:xfrm>
            <a:off x="1286143" y="374821"/>
            <a:ext cx="39970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>
                <a:solidFill>
                  <a:schemeClr val="tx1">
                    <a:lumMod val="75000"/>
                    <a:lumOff val="25000"/>
                  </a:schemeClr>
                </a:solidFill>
              </a:rPr>
              <a:t>硬件接口电路设计</a:t>
            </a:r>
          </a:p>
        </p:txBody>
      </p:sp>
      <p:sp>
        <p:nvSpPr>
          <p:cNvPr id="17" name="矩形 16"/>
          <p:cNvSpPr/>
          <p:nvPr/>
        </p:nvSpPr>
        <p:spPr>
          <a:xfrm>
            <a:off x="0" y="6572250"/>
            <a:ext cx="12192000" cy="285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6622C24-7AFC-4EF2-8405-D705B35B3562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825" y="2302512"/>
            <a:ext cx="3676482" cy="3497942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A960B23F-5750-46A1-8E5E-562A6F7116ED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7175" y="2295485"/>
            <a:ext cx="3297827" cy="3494125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C92C4532-E91A-4E16-90EE-5CD5AFD2C3C8}"/>
              </a:ext>
            </a:extLst>
          </p:cNvPr>
          <p:cNvSpPr txBox="1"/>
          <p:nvPr/>
        </p:nvSpPr>
        <p:spPr>
          <a:xfrm>
            <a:off x="8451666" y="84437"/>
            <a:ext cx="37403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spc="300">
                <a:solidFill>
                  <a:schemeClr val="tx1">
                    <a:lumMod val="75000"/>
                    <a:lumOff val="25000"/>
                  </a:schemeClr>
                </a:solidFill>
              </a:rPr>
              <a:t>智能家居系统的设计与实现</a:t>
            </a:r>
          </a:p>
        </p:txBody>
      </p:sp>
      <p:sp>
        <p:nvSpPr>
          <p:cNvPr id="38" name="Freeform 5">
            <a:extLst>
              <a:ext uri="{FF2B5EF4-FFF2-40B4-BE49-F238E27FC236}">
                <a16:creationId xmlns:a16="http://schemas.microsoft.com/office/drawing/2014/main" id="{6E037DC9-2E53-43DB-A453-4C496ADB14DA}"/>
              </a:ext>
            </a:extLst>
          </p:cNvPr>
          <p:cNvSpPr>
            <a:spLocks/>
          </p:cNvSpPr>
          <p:nvPr/>
        </p:nvSpPr>
        <p:spPr bwMode="auto">
          <a:xfrm>
            <a:off x="438502" y="1512400"/>
            <a:ext cx="2661438" cy="433211"/>
          </a:xfrm>
          <a:custGeom>
            <a:avLst/>
            <a:gdLst>
              <a:gd name="T0" fmla="*/ 351 w 351"/>
              <a:gd name="T1" fmla="*/ 65 h 65"/>
              <a:gd name="T2" fmla="*/ 0 w 351"/>
              <a:gd name="T3" fmla="*/ 65 h 65"/>
              <a:gd name="T4" fmla="*/ 0 w 351"/>
              <a:gd name="T5" fmla="*/ 16 h 65"/>
              <a:gd name="T6" fmla="*/ 16 w 351"/>
              <a:gd name="T7" fmla="*/ 0 h 65"/>
              <a:gd name="T8" fmla="*/ 336 w 351"/>
              <a:gd name="T9" fmla="*/ 0 h 65"/>
              <a:gd name="T10" fmla="*/ 351 w 351"/>
              <a:gd name="T11" fmla="*/ 16 h 65"/>
              <a:gd name="T12" fmla="*/ 351 w 351"/>
              <a:gd name="T13" fmla="*/ 65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51" h="65">
                <a:moveTo>
                  <a:pt x="351" y="65"/>
                </a:moveTo>
                <a:cubicBezTo>
                  <a:pt x="0" y="65"/>
                  <a:pt x="0" y="65"/>
                  <a:pt x="0" y="65"/>
                </a:cubicBezTo>
                <a:cubicBezTo>
                  <a:pt x="0" y="16"/>
                  <a:pt x="0" y="16"/>
                  <a:pt x="0" y="16"/>
                </a:cubicBezTo>
                <a:cubicBezTo>
                  <a:pt x="0" y="7"/>
                  <a:pt x="7" y="0"/>
                  <a:pt x="16" y="0"/>
                </a:cubicBezTo>
                <a:cubicBezTo>
                  <a:pt x="336" y="0"/>
                  <a:pt x="336" y="0"/>
                  <a:pt x="336" y="0"/>
                </a:cubicBezTo>
                <a:cubicBezTo>
                  <a:pt x="344" y="0"/>
                  <a:pt x="351" y="7"/>
                  <a:pt x="351" y="16"/>
                </a:cubicBezTo>
                <a:lnTo>
                  <a:pt x="351" y="6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b="1">
                <a:solidFill>
                  <a:schemeClr val="bg1"/>
                </a:solidFill>
              </a:rPr>
              <a:t>1. DHT11</a:t>
            </a:r>
            <a:r>
              <a:rPr lang="zh-CN" altLang="en-US" b="1">
                <a:solidFill>
                  <a:schemeClr val="bg1"/>
                </a:solidFill>
              </a:rPr>
              <a:t>温湿度传感器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39" name="Freeform 5">
            <a:extLst>
              <a:ext uri="{FF2B5EF4-FFF2-40B4-BE49-F238E27FC236}">
                <a16:creationId xmlns:a16="http://schemas.microsoft.com/office/drawing/2014/main" id="{4E4C8458-A56B-49BE-91A9-B3BFF2D2DC04}"/>
              </a:ext>
            </a:extLst>
          </p:cNvPr>
          <p:cNvSpPr>
            <a:spLocks/>
          </p:cNvSpPr>
          <p:nvPr/>
        </p:nvSpPr>
        <p:spPr bwMode="auto">
          <a:xfrm>
            <a:off x="4152431" y="1512400"/>
            <a:ext cx="2661438" cy="433211"/>
          </a:xfrm>
          <a:custGeom>
            <a:avLst/>
            <a:gdLst>
              <a:gd name="T0" fmla="*/ 351 w 351"/>
              <a:gd name="T1" fmla="*/ 65 h 65"/>
              <a:gd name="T2" fmla="*/ 0 w 351"/>
              <a:gd name="T3" fmla="*/ 65 h 65"/>
              <a:gd name="T4" fmla="*/ 0 w 351"/>
              <a:gd name="T5" fmla="*/ 16 h 65"/>
              <a:gd name="T6" fmla="*/ 16 w 351"/>
              <a:gd name="T7" fmla="*/ 0 h 65"/>
              <a:gd name="T8" fmla="*/ 336 w 351"/>
              <a:gd name="T9" fmla="*/ 0 h 65"/>
              <a:gd name="T10" fmla="*/ 351 w 351"/>
              <a:gd name="T11" fmla="*/ 16 h 65"/>
              <a:gd name="T12" fmla="*/ 351 w 351"/>
              <a:gd name="T13" fmla="*/ 65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51" h="65">
                <a:moveTo>
                  <a:pt x="351" y="65"/>
                </a:moveTo>
                <a:cubicBezTo>
                  <a:pt x="0" y="65"/>
                  <a:pt x="0" y="65"/>
                  <a:pt x="0" y="65"/>
                </a:cubicBezTo>
                <a:cubicBezTo>
                  <a:pt x="0" y="16"/>
                  <a:pt x="0" y="16"/>
                  <a:pt x="0" y="16"/>
                </a:cubicBezTo>
                <a:cubicBezTo>
                  <a:pt x="0" y="7"/>
                  <a:pt x="7" y="0"/>
                  <a:pt x="16" y="0"/>
                </a:cubicBezTo>
                <a:cubicBezTo>
                  <a:pt x="336" y="0"/>
                  <a:pt x="336" y="0"/>
                  <a:pt x="336" y="0"/>
                </a:cubicBezTo>
                <a:cubicBezTo>
                  <a:pt x="344" y="0"/>
                  <a:pt x="351" y="7"/>
                  <a:pt x="351" y="16"/>
                </a:cubicBezTo>
                <a:lnTo>
                  <a:pt x="351" y="6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b="1">
                <a:solidFill>
                  <a:schemeClr val="bg1"/>
                </a:solidFill>
              </a:rPr>
              <a:t>2. MQ-2</a:t>
            </a:r>
            <a:r>
              <a:rPr lang="zh-CN" altLang="en-US" b="1">
                <a:solidFill>
                  <a:schemeClr val="bg1"/>
                </a:solidFill>
              </a:rPr>
              <a:t>烟雾传感器</a:t>
            </a:r>
          </a:p>
        </p:txBody>
      </p:sp>
      <p:sp>
        <p:nvSpPr>
          <p:cNvPr id="40" name="Freeform 5">
            <a:extLst>
              <a:ext uri="{FF2B5EF4-FFF2-40B4-BE49-F238E27FC236}">
                <a16:creationId xmlns:a16="http://schemas.microsoft.com/office/drawing/2014/main" id="{5F353D6D-B268-4FEE-9A85-BE2584771E4A}"/>
              </a:ext>
            </a:extLst>
          </p:cNvPr>
          <p:cNvSpPr>
            <a:spLocks/>
          </p:cNvSpPr>
          <p:nvPr/>
        </p:nvSpPr>
        <p:spPr bwMode="auto">
          <a:xfrm>
            <a:off x="7660395" y="1505489"/>
            <a:ext cx="2661438" cy="433211"/>
          </a:xfrm>
          <a:custGeom>
            <a:avLst/>
            <a:gdLst>
              <a:gd name="T0" fmla="*/ 351 w 351"/>
              <a:gd name="T1" fmla="*/ 65 h 65"/>
              <a:gd name="T2" fmla="*/ 0 w 351"/>
              <a:gd name="T3" fmla="*/ 65 h 65"/>
              <a:gd name="T4" fmla="*/ 0 w 351"/>
              <a:gd name="T5" fmla="*/ 16 h 65"/>
              <a:gd name="T6" fmla="*/ 16 w 351"/>
              <a:gd name="T7" fmla="*/ 0 h 65"/>
              <a:gd name="T8" fmla="*/ 336 w 351"/>
              <a:gd name="T9" fmla="*/ 0 h 65"/>
              <a:gd name="T10" fmla="*/ 351 w 351"/>
              <a:gd name="T11" fmla="*/ 16 h 65"/>
              <a:gd name="T12" fmla="*/ 351 w 351"/>
              <a:gd name="T13" fmla="*/ 65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51" h="65">
                <a:moveTo>
                  <a:pt x="351" y="65"/>
                </a:moveTo>
                <a:cubicBezTo>
                  <a:pt x="0" y="65"/>
                  <a:pt x="0" y="65"/>
                  <a:pt x="0" y="65"/>
                </a:cubicBezTo>
                <a:cubicBezTo>
                  <a:pt x="0" y="16"/>
                  <a:pt x="0" y="16"/>
                  <a:pt x="0" y="16"/>
                </a:cubicBezTo>
                <a:cubicBezTo>
                  <a:pt x="0" y="7"/>
                  <a:pt x="7" y="0"/>
                  <a:pt x="16" y="0"/>
                </a:cubicBezTo>
                <a:cubicBezTo>
                  <a:pt x="336" y="0"/>
                  <a:pt x="336" y="0"/>
                  <a:pt x="336" y="0"/>
                </a:cubicBezTo>
                <a:cubicBezTo>
                  <a:pt x="344" y="0"/>
                  <a:pt x="351" y="7"/>
                  <a:pt x="351" y="16"/>
                </a:cubicBezTo>
                <a:lnTo>
                  <a:pt x="351" y="6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b="1">
                <a:solidFill>
                  <a:schemeClr val="bg1"/>
                </a:solidFill>
              </a:rPr>
              <a:t>3. </a:t>
            </a:r>
            <a:r>
              <a:rPr lang="zh-CN" altLang="en-US" b="1">
                <a:solidFill>
                  <a:schemeClr val="bg1"/>
                </a:solidFill>
              </a:rPr>
              <a:t>光敏电阻传感器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pic>
        <p:nvPicPr>
          <p:cNvPr id="41" name="图片 40">
            <a:extLst>
              <a:ext uri="{FF2B5EF4-FFF2-40B4-BE49-F238E27FC236}">
                <a16:creationId xmlns:a16="http://schemas.microsoft.com/office/drawing/2014/main" id="{73B99AD9-D563-4EA8-8373-F955CF7DB61B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2698" y="2240439"/>
            <a:ext cx="4888114" cy="360421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3798496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0">
        <p15:prstTrans prst="peelOff"/>
      </p:transition>
    </mc:Choice>
    <mc:Fallback xmlns="">
      <p:transition spd="slow" advClick="0" advTm="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7" dur="3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8" dur="3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3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3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-1029214" y="284492"/>
            <a:ext cx="1932300" cy="711939"/>
            <a:chOff x="3326229" y="1954572"/>
            <a:chExt cx="1932300" cy="711939"/>
          </a:xfrm>
        </p:grpSpPr>
        <p:sp>
          <p:nvSpPr>
            <p:cNvPr id="8" name="圆角矩形 7"/>
            <p:cNvSpPr/>
            <p:nvPr/>
          </p:nvSpPr>
          <p:spPr>
            <a:xfrm rot="5400000">
              <a:off x="3936409" y="1344392"/>
              <a:ext cx="711939" cy="1932300"/>
            </a:xfrm>
            <a:prstGeom prst="roundRect">
              <a:avLst>
                <a:gd name="adj" fmla="val 50000"/>
              </a:avLst>
            </a:prstGeom>
            <a:ln w="19050">
              <a:solidFill>
                <a:schemeClr val="bg1"/>
              </a:solidFill>
            </a:ln>
            <a:effectLst>
              <a:outerShdw blurRad="127000" dist="508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4376088" y="1954572"/>
              <a:ext cx="88244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spc="300">
                  <a:solidFill>
                    <a:schemeClr val="bg1"/>
                  </a:solidFill>
                  <a:latin typeface="Impact" panose="020B0806030902050204" pitchFamily="34" charset="0"/>
                </a:rPr>
                <a:t>04</a:t>
              </a:r>
              <a:endParaRPr lang="zh-CN" altLang="en-US" sz="4000" spc="30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</p:grpSp>
      <p:sp>
        <p:nvSpPr>
          <p:cNvPr id="17" name="矩形 16"/>
          <p:cNvSpPr/>
          <p:nvPr/>
        </p:nvSpPr>
        <p:spPr>
          <a:xfrm>
            <a:off x="0" y="6572250"/>
            <a:ext cx="12192000" cy="285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EC6328C-8ED5-473C-8DEC-1C27B402C09E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566" y="2106148"/>
            <a:ext cx="4539770" cy="3604215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D373D804-938B-4449-9893-1125F0A0FB36}"/>
              </a:ext>
            </a:extLst>
          </p:cNvPr>
          <p:cNvSpPr txBox="1"/>
          <p:nvPr/>
        </p:nvSpPr>
        <p:spPr>
          <a:xfrm>
            <a:off x="8231123" y="253933"/>
            <a:ext cx="37403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spc="300">
                <a:solidFill>
                  <a:schemeClr val="tx1">
                    <a:lumMod val="75000"/>
                    <a:lumOff val="25000"/>
                  </a:schemeClr>
                </a:solidFill>
              </a:rPr>
              <a:t>智能家居系统的设计与实现</a:t>
            </a:r>
          </a:p>
        </p:txBody>
      </p:sp>
      <p:sp>
        <p:nvSpPr>
          <p:cNvPr id="15" name="Freeform 5">
            <a:extLst>
              <a:ext uri="{FF2B5EF4-FFF2-40B4-BE49-F238E27FC236}">
                <a16:creationId xmlns:a16="http://schemas.microsoft.com/office/drawing/2014/main" id="{3B4F2778-BA66-4C4F-8632-B40641366488}"/>
              </a:ext>
            </a:extLst>
          </p:cNvPr>
          <p:cNvSpPr>
            <a:spLocks/>
          </p:cNvSpPr>
          <p:nvPr/>
        </p:nvSpPr>
        <p:spPr bwMode="auto">
          <a:xfrm>
            <a:off x="1286143" y="1421053"/>
            <a:ext cx="2661438" cy="433211"/>
          </a:xfrm>
          <a:custGeom>
            <a:avLst/>
            <a:gdLst>
              <a:gd name="T0" fmla="*/ 351 w 351"/>
              <a:gd name="T1" fmla="*/ 65 h 65"/>
              <a:gd name="T2" fmla="*/ 0 w 351"/>
              <a:gd name="T3" fmla="*/ 65 h 65"/>
              <a:gd name="T4" fmla="*/ 0 w 351"/>
              <a:gd name="T5" fmla="*/ 16 h 65"/>
              <a:gd name="T6" fmla="*/ 16 w 351"/>
              <a:gd name="T7" fmla="*/ 0 h 65"/>
              <a:gd name="T8" fmla="*/ 336 w 351"/>
              <a:gd name="T9" fmla="*/ 0 h 65"/>
              <a:gd name="T10" fmla="*/ 351 w 351"/>
              <a:gd name="T11" fmla="*/ 16 h 65"/>
              <a:gd name="T12" fmla="*/ 351 w 351"/>
              <a:gd name="T13" fmla="*/ 65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51" h="65">
                <a:moveTo>
                  <a:pt x="351" y="65"/>
                </a:moveTo>
                <a:cubicBezTo>
                  <a:pt x="0" y="65"/>
                  <a:pt x="0" y="65"/>
                  <a:pt x="0" y="65"/>
                </a:cubicBezTo>
                <a:cubicBezTo>
                  <a:pt x="0" y="16"/>
                  <a:pt x="0" y="16"/>
                  <a:pt x="0" y="16"/>
                </a:cubicBezTo>
                <a:cubicBezTo>
                  <a:pt x="0" y="7"/>
                  <a:pt x="7" y="0"/>
                  <a:pt x="16" y="0"/>
                </a:cubicBezTo>
                <a:cubicBezTo>
                  <a:pt x="336" y="0"/>
                  <a:pt x="336" y="0"/>
                  <a:pt x="336" y="0"/>
                </a:cubicBezTo>
                <a:cubicBezTo>
                  <a:pt x="344" y="0"/>
                  <a:pt x="351" y="7"/>
                  <a:pt x="351" y="16"/>
                </a:cubicBezTo>
                <a:lnTo>
                  <a:pt x="351" y="6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b="1">
                <a:solidFill>
                  <a:schemeClr val="bg1"/>
                </a:solidFill>
              </a:rPr>
              <a:t>4. </a:t>
            </a:r>
            <a:r>
              <a:rPr lang="zh-CN" altLang="en-US" b="1">
                <a:solidFill>
                  <a:schemeClr val="bg1"/>
                </a:solidFill>
              </a:rPr>
              <a:t>有源蜂鸣器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16" name="Freeform 5">
            <a:extLst>
              <a:ext uri="{FF2B5EF4-FFF2-40B4-BE49-F238E27FC236}">
                <a16:creationId xmlns:a16="http://schemas.microsoft.com/office/drawing/2014/main" id="{B4CEFAC4-1A37-4C90-9CCD-70D9F3AAECFD}"/>
              </a:ext>
            </a:extLst>
          </p:cNvPr>
          <p:cNvSpPr>
            <a:spLocks/>
          </p:cNvSpPr>
          <p:nvPr/>
        </p:nvSpPr>
        <p:spPr bwMode="auto">
          <a:xfrm>
            <a:off x="6343298" y="1330733"/>
            <a:ext cx="3202413" cy="523220"/>
          </a:xfrm>
          <a:custGeom>
            <a:avLst/>
            <a:gdLst>
              <a:gd name="T0" fmla="*/ 351 w 351"/>
              <a:gd name="T1" fmla="*/ 65 h 65"/>
              <a:gd name="T2" fmla="*/ 0 w 351"/>
              <a:gd name="T3" fmla="*/ 65 h 65"/>
              <a:gd name="T4" fmla="*/ 0 w 351"/>
              <a:gd name="T5" fmla="*/ 16 h 65"/>
              <a:gd name="T6" fmla="*/ 16 w 351"/>
              <a:gd name="T7" fmla="*/ 0 h 65"/>
              <a:gd name="T8" fmla="*/ 336 w 351"/>
              <a:gd name="T9" fmla="*/ 0 h 65"/>
              <a:gd name="T10" fmla="*/ 351 w 351"/>
              <a:gd name="T11" fmla="*/ 16 h 65"/>
              <a:gd name="T12" fmla="*/ 351 w 351"/>
              <a:gd name="T13" fmla="*/ 65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51" h="65">
                <a:moveTo>
                  <a:pt x="351" y="65"/>
                </a:moveTo>
                <a:cubicBezTo>
                  <a:pt x="0" y="65"/>
                  <a:pt x="0" y="65"/>
                  <a:pt x="0" y="65"/>
                </a:cubicBezTo>
                <a:cubicBezTo>
                  <a:pt x="0" y="16"/>
                  <a:pt x="0" y="16"/>
                  <a:pt x="0" y="16"/>
                </a:cubicBezTo>
                <a:cubicBezTo>
                  <a:pt x="0" y="7"/>
                  <a:pt x="7" y="0"/>
                  <a:pt x="16" y="0"/>
                </a:cubicBezTo>
                <a:cubicBezTo>
                  <a:pt x="336" y="0"/>
                  <a:pt x="336" y="0"/>
                  <a:pt x="336" y="0"/>
                </a:cubicBezTo>
                <a:cubicBezTo>
                  <a:pt x="344" y="0"/>
                  <a:pt x="351" y="7"/>
                  <a:pt x="351" y="16"/>
                </a:cubicBezTo>
                <a:lnTo>
                  <a:pt x="351" y="6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b="1">
                <a:solidFill>
                  <a:schemeClr val="bg1"/>
                </a:solidFill>
              </a:rPr>
              <a:t>5. L9110s</a:t>
            </a:r>
            <a:r>
              <a:rPr lang="zh-CN" altLang="en-US" b="1">
                <a:solidFill>
                  <a:schemeClr val="bg1"/>
                </a:solidFill>
              </a:rPr>
              <a:t>驱动电路和直流电机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0C72BEEE-BDEC-418C-B769-EBD916927E35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4363" y="2106148"/>
            <a:ext cx="5318834" cy="4068284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圆角矩形 12">
            <a:extLst>
              <a:ext uri="{FF2B5EF4-FFF2-40B4-BE49-F238E27FC236}">
                <a16:creationId xmlns:a16="http://schemas.microsoft.com/office/drawing/2014/main" id="{289BCE7B-C301-45C8-AC8C-42DC36FBBE66}"/>
              </a:ext>
            </a:extLst>
          </p:cNvPr>
          <p:cNvSpPr/>
          <p:nvPr/>
        </p:nvSpPr>
        <p:spPr>
          <a:xfrm>
            <a:off x="1070951" y="284492"/>
            <a:ext cx="3740335" cy="701454"/>
          </a:xfrm>
          <a:prstGeom prst="roundRect">
            <a:avLst>
              <a:gd name="adj" fmla="val 50000"/>
            </a:avLst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73F6765A-39E0-4417-9E20-7EDF25C63D8F}"/>
              </a:ext>
            </a:extLst>
          </p:cNvPr>
          <p:cNvSpPr txBox="1"/>
          <p:nvPr/>
        </p:nvSpPr>
        <p:spPr>
          <a:xfrm>
            <a:off x="1286143" y="374821"/>
            <a:ext cx="39970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>
                <a:solidFill>
                  <a:schemeClr val="tx1">
                    <a:lumMod val="75000"/>
                    <a:lumOff val="25000"/>
                  </a:schemeClr>
                </a:solidFill>
              </a:rPr>
              <a:t>硬件接口电路设计</a:t>
            </a:r>
          </a:p>
        </p:txBody>
      </p:sp>
    </p:spTree>
    <p:extLst>
      <p:ext uri="{BB962C8B-B14F-4D97-AF65-F5344CB8AC3E}">
        <p14:creationId xmlns:p14="http://schemas.microsoft.com/office/powerpoint/2010/main" val="372338456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0">
        <p15:prstTrans prst="peelOff"/>
      </p:transition>
    </mc:Choice>
    <mc:Fallback xmlns="">
      <p:transition spd="slow" advClick="0" advTm="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7" dur="3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8" dur="3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" grpId="0"/>
          <p:bldP spid="20" grpId="0" animBg="1"/>
          <p:bldP spid="21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3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3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" grpId="0"/>
          <p:bldP spid="20" grpId="0" animBg="1"/>
          <p:bldP spid="21" grpId="0"/>
        </p:bldLst>
      </p:timing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-397" y="0"/>
            <a:ext cx="1248940" cy="6858000"/>
            <a:chOff x="-397" y="0"/>
            <a:chExt cx="1248940" cy="6858000"/>
          </a:xfrm>
        </p:grpSpPr>
        <p:sp>
          <p:nvSpPr>
            <p:cNvPr id="48" name="任意多边形 47"/>
            <p:cNvSpPr/>
            <p:nvPr/>
          </p:nvSpPr>
          <p:spPr>
            <a:xfrm>
              <a:off x="0" y="0"/>
              <a:ext cx="1248543" cy="6858000"/>
            </a:xfrm>
            <a:custGeom>
              <a:avLst/>
              <a:gdLst>
                <a:gd name="connsiteX0" fmla="*/ 0 w 1530942"/>
                <a:gd name="connsiteY0" fmla="*/ 0 h 6858000"/>
                <a:gd name="connsiteX1" fmla="*/ 1039003 w 1530942"/>
                <a:gd name="connsiteY1" fmla="*/ 0 h 6858000"/>
                <a:gd name="connsiteX2" fmla="*/ 1113780 w 1530942"/>
                <a:gd name="connsiteY2" fmla="*/ 250873 h 6858000"/>
                <a:gd name="connsiteX3" fmla="*/ 1530942 w 1530942"/>
                <a:gd name="connsiteY3" fmla="*/ 3429000 h 6858000"/>
                <a:gd name="connsiteX4" fmla="*/ 1113780 w 1530942"/>
                <a:gd name="connsiteY4" fmla="*/ 6607127 h 6858000"/>
                <a:gd name="connsiteX5" fmla="*/ 1039003 w 1530942"/>
                <a:gd name="connsiteY5" fmla="*/ 6858000 h 6858000"/>
                <a:gd name="connsiteX6" fmla="*/ 0 w 1530942"/>
                <a:gd name="connsiteY6" fmla="*/ 6858000 h 6858000"/>
                <a:gd name="connsiteX7" fmla="*/ 0 w 1530942"/>
                <a:gd name="connsiteY7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30942" h="6858000">
                  <a:moveTo>
                    <a:pt x="0" y="0"/>
                  </a:moveTo>
                  <a:lnTo>
                    <a:pt x="1039003" y="0"/>
                  </a:lnTo>
                  <a:lnTo>
                    <a:pt x="1113780" y="250873"/>
                  </a:lnTo>
                  <a:cubicBezTo>
                    <a:pt x="1379823" y="1195613"/>
                    <a:pt x="1530942" y="2278263"/>
                    <a:pt x="1530942" y="3429000"/>
                  </a:cubicBezTo>
                  <a:cubicBezTo>
                    <a:pt x="1530942" y="4579737"/>
                    <a:pt x="1379823" y="5662387"/>
                    <a:pt x="1113780" y="6607127"/>
                  </a:cubicBezTo>
                  <a:lnTo>
                    <a:pt x="1039003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b="1"/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-397" y="1195679"/>
              <a:ext cx="1015663" cy="4466642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dist"/>
              <a:r>
                <a:rPr lang="en-US" altLang="zh-CN" sz="5400" b="1">
                  <a:solidFill>
                    <a:schemeClr val="bg1">
                      <a:alpha val="10000"/>
                    </a:schemeClr>
                  </a:solidFill>
                </a:rPr>
                <a:t>CONTENTS</a:t>
              </a:r>
              <a:endParaRPr lang="zh-CN" altLang="en-US" sz="5400" b="1">
                <a:solidFill>
                  <a:schemeClr val="bg1">
                    <a:alpha val="10000"/>
                  </a:schemeClr>
                </a:solidFill>
              </a:endParaRPr>
            </a:p>
          </p:txBody>
        </p:sp>
      </p:grpSp>
      <p:sp>
        <p:nvSpPr>
          <p:cNvPr id="6" name="矩形 5"/>
          <p:cNvSpPr/>
          <p:nvPr/>
        </p:nvSpPr>
        <p:spPr>
          <a:xfrm>
            <a:off x="3264712" y="1191653"/>
            <a:ext cx="132541" cy="414454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椭圆 2"/>
          <p:cNvSpPr/>
          <p:nvPr/>
        </p:nvSpPr>
        <p:spPr>
          <a:xfrm>
            <a:off x="1936519" y="-1390278"/>
            <a:ext cx="2772501" cy="2772503"/>
          </a:xfrm>
          <a:prstGeom prst="ellipse">
            <a:avLst/>
          </a:prstGeom>
          <a:ln w="31750">
            <a:solidFill>
              <a:schemeClr val="bg1"/>
            </a:solidFill>
          </a:ln>
          <a:effectLst>
            <a:outerShdw blurRad="1651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p:sp>
        <p:nvSpPr>
          <p:cNvPr id="4" name="文本框 3"/>
          <p:cNvSpPr txBox="1"/>
          <p:nvPr/>
        </p:nvSpPr>
        <p:spPr>
          <a:xfrm>
            <a:off x="2541720" y="822322"/>
            <a:ext cx="1562100" cy="369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>
                <a:solidFill>
                  <a:schemeClr val="bg1"/>
                </a:solidFill>
              </a:rPr>
              <a:t>CONTENTS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865660" y="0"/>
            <a:ext cx="29142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b="1" spc="600">
                <a:solidFill>
                  <a:schemeClr val="bg1"/>
                </a:solidFill>
              </a:rPr>
              <a:t>目录</a:t>
            </a:r>
          </a:p>
        </p:txBody>
      </p:sp>
      <p:grpSp>
        <p:nvGrpSpPr>
          <p:cNvPr id="8" name="组合 7"/>
          <p:cNvGrpSpPr/>
          <p:nvPr/>
        </p:nvGrpSpPr>
        <p:grpSpPr>
          <a:xfrm>
            <a:off x="2960418" y="1798261"/>
            <a:ext cx="720670" cy="642272"/>
            <a:chOff x="4438248" y="1649887"/>
            <a:chExt cx="720670" cy="642272"/>
          </a:xfrm>
        </p:grpSpPr>
        <p:sp>
          <p:nvSpPr>
            <p:cNvPr id="9" name="椭圆 8"/>
            <p:cNvSpPr/>
            <p:nvPr/>
          </p:nvSpPr>
          <p:spPr>
            <a:xfrm>
              <a:off x="4460144" y="1649887"/>
              <a:ext cx="673167" cy="642272"/>
            </a:xfrm>
            <a:prstGeom prst="ellipse">
              <a:avLst/>
            </a:prstGeom>
            <a:ln w="254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4438248" y="1739863"/>
              <a:ext cx="7206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>
                  <a:solidFill>
                    <a:schemeClr val="bg1"/>
                  </a:solidFill>
                </a:rPr>
                <a:t>01</a:t>
              </a:r>
              <a:endParaRPr lang="zh-CN" altLang="en-US" sz="2400" b="1">
                <a:solidFill>
                  <a:schemeClr val="bg1"/>
                </a:solidFill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2960418" y="2763484"/>
            <a:ext cx="720670" cy="642272"/>
            <a:chOff x="4438248" y="2615110"/>
            <a:chExt cx="720670" cy="642272"/>
          </a:xfrm>
        </p:grpSpPr>
        <p:sp>
          <p:nvSpPr>
            <p:cNvPr id="12" name="椭圆 11"/>
            <p:cNvSpPr/>
            <p:nvPr/>
          </p:nvSpPr>
          <p:spPr>
            <a:xfrm>
              <a:off x="4460144" y="2615110"/>
              <a:ext cx="673167" cy="642272"/>
            </a:xfrm>
            <a:prstGeom prst="ellipse">
              <a:avLst/>
            </a:prstGeom>
            <a:ln w="254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4438248" y="2709794"/>
              <a:ext cx="7206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>
                  <a:solidFill>
                    <a:schemeClr val="bg1"/>
                  </a:solidFill>
                </a:rPr>
                <a:t>02</a:t>
              </a:r>
              <a:endParaRPr lang="zh-CN" altLang="en-US" sz="2400" b="1">
                <a:solidFill>
                  <a:schemeClr val="bg1"/>
                </a:solidFill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2960418" y="3728707"/>
            <a:ext cx="720670" cy="642272"/>
            <a:chOff x="4438248" y="3580333"/>
            <a:chExt cx="720670" cy="642272"/>
          </a:xfrm>
        </p:grpSpPr>
        <p:sp>
          <p:nvSpPr>
            <p:cNvPr id="15" name="椭圆 14"/>
            <p:cNvSpPr/>
            <p:nvPr/>
          </p:nvSpPr>
          <p:spPr>
            <a:xfrm>
              <a:off x="4460144" y="3580333"/>
              <a:ext cx="673167" cy="642272"/>
            </a:xfrm>
            <a:prstGeom prst="ellipse">
              <a:avLst/>
            </a:prstGeom>
            <a:ln w="254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4438248" y="3676085"/>
              <a:ext cx="7206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>
                  <a:solidFill>
                    <a:schemeClr val="bg1"/>
                  </a:solidFill>
                </a:rPr>
                <a:t>03</a:t>
              </a:r>
              <a:endParaRPr lang="zh-CN" altLang="en-US" sz="2400" b="1">
                <a:solidFill>
                  <a:schemeClr val="bg1"/>
                </a:solidFill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2960418" y="4693930"/>
            <a:ext cx="720670" cy="642272"/>
            <a:chOff x="4438248" y="4545556"/>
            <a:chExt cx="720670" cy="642272"/>
          </a:xfrm>
        </p:grpSpPr>
        <p:sp>
          <p:nvSpPr>
            <p:cNvPr id="18" name="椭圆 17"/>
            <p:cNvSpPr/>
            <p:nvPr/>
          </p:nvSpPr>
          <p:spPr>
            <a:xfrm>
              <a:off x="4460144" y="4545556"/>
              <a:ext cx="673167" cy="642272"/>
            </a:xfrm>
            <a:prstGeom prst="ellipse">
              <a:avLst/>
            </a:prstGeom>
            <a:ln w="254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4438248" y="4643226"/>
              <a:ext cx="7206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>
                  <a:solidFill>
                    <a:schemeClr val="bg1"/>
                  </a:solidFill>
                </a:rPr>
                <a:t>04</a:t>
              </a:r>
              <a:endParaRPr lang="zh-CN" altLang="en-US" sz="2400" b="1">
                <a:solidFill>
                  <a:schemeClr val="bg1"/>
                </a:solidFill>
              </a:endParaRPr>
            </a:p>
          </p:txBody>
        </p:sp>
      </p:grpSp>
      <p:sp>
        <p:nvSpPr>
          <p:cNvPr id="23" name="文本框 22"/>
          <p:cNvSpPr txBox="1"/>
          <p:nvPr/>
        </p:nvSpPr>
        <p:spPr>
          <a:xfrm>
            <a:off x="3843862" y="1910844"/>
            <a:ext cx="30907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400" b="1" spc="300">
                <a:solidFill>
                  <a:schemeClr val="tx1">
                    <a:lumMod val="75000"/>
                    <a:lumOff val="25000"/>
                  </a:schemeClr>
                </a:solidFill>
              </a:rPr>
              <a:t>研究的目的和意义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4072910" y="2865952"/>
            <a:ext cx="33638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spc="300">
                <a:solidFill>
                  <a:schemeClr val="tx1">
                    <a:lumMod val="75000"/>
                    <a:lumOff val="25000"/>
                  </a:schemeClr>
                </a:solidFill>
              </a:rPr>
              <a:t>开发环境和关键技术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4002454" y="3792425"/>
            <a:ext cx="36854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400" b="1" spc="300">
                <a:solidFill>
                  <a:schemeClr val="tx1">
                    <a:lumMod val="75000"/>
                    <a:lumOff val="25000"/>
                  </a:schemeClr>
                </a:solidFill>
              </a:rPr>
              <a:t>需求分析和可行性分析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4092425" y="4786015"/>
            <a:ext cx="27917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spc="300">
                <a:solidFill>
                  <a:schemeClr val="tx1">
                    <a:lumMod val="75000"/>
                    <a:lumOff val="25000"/>
                  </a:schemeClr>
                </a:solidFill>
              </a:rPr>
              <a:t>系统设计与实现</a:t>
            </a:r>
          </a:p>
        </p:txBody>
      </p:sp>
      <p:grpSp>
        <p:nvGrpSpPr>
          <p:cNvPr id="34" name="组合 33"/>
          <p:cNvGrpSpPr/>
          <p:nvPr/>
        </p:nvGrpSpPr>
        <p:grpSpPr>
          <a:xfrm>
            <a:off x="10943457" y="0"/>
            <a:ext cx="1248543" cy="6858000"/>
            <a:chOff x="10943457" y="0"/>
            <a:chExt cx="1248543" cy="6858000"/>
          </a:xfrm>
        </p:grpSpPr>
        <p:sp>
          <p:nvSpPr>
            <p:cNvPr id="51" name="任意多边形 50"/>
            <p:cNvSpPr/>
            <p:nvPr/>
          </p:nvSpPr>
          <p:spPr>
            <a:xfrm flipH="1">
              <a:off x="10943457" y="0"/>
              <a:ext cx="1248543" cy="6858000"/>
            </a:xfrm>
            <a:custGeom>
              <a:avLst/>
              <a:gdLst>
                <a:gd name="connsiteX0" fmla="*/ 0 w 1530942"/>
                <a:gd name="connsiteY0" fmla="*/ 0 h 6858000"/>
                <a:gd name="connsiteX1" fmla="*/ 1039003 w 1530942"/>
                <a:gd name="connsiteY1" fmla="*/ 0 h 6858000"/>
                <a:gd name="connsiteX2" fmla="*/ 1113780 w 1530942"/>
                <a:gd name="connsiteY2" fmla="*/ 250873 h 6858000"/>
                <a:gd name="connsiteX3" fmla="*/ 1530942 w 1530942"/>
                <a:gd name="connsiteY3" fmla="*/ 3429000 h 6858000"/>
                <a:gd name="connsiteX4" fmla="*/ 1113780 w 1530942"/>
                <a:gd name="connsiteY4" fmla="*/ 6607127 h 6858000"/>
                <a:gd name="connsiteX5" fmla="*/ 1039003 w 1530942"/>
                <a:gd name="connsiteY5" fmla="*/ 6858000 h 6858000"/>
                <a:gd name="connsiteX6" fmla="*/ 0 w 1530942"/>
                <a:gd name="connsiteY6" fmla="*/ 6858000 h 6858000"/>
                <a:gd name="connsiteX7" fmla="*/ 0 w 1530942"/>
                <a:gd name="connsiteY7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30942" h="6858000">
                  <a:moveTo>
                    <a:pt x="0" y="0"/>
                  </a:moveTo>
                  <a:lnTo>
                    <a:pt x="1039003" y="0"/>
                  </a:lnTo>
                  <a:lnTo>
                    <a:pt x="1113780" y="250873"/>
                  </a:lnTo>
                  <a:cubicBezTo>
                    <a:pt x="1379823" y="1195613"/>
                    <a:pt x="1530942" y="2278263"/>
                    <a:pt x="1530942" y="3429000"/>
                  </a:cubicBezTo>
                  <a:cubicBezTo>
                    <a:pt x="1530942" y="4579737"/>
                    <a:pt x="1379823" y="5662387"/>
                    <a:pt x="1113780" y="6607127"/>
                  </a:cubicBezTo>
                  <a:lnTo>
                    <a:pt x="1039003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b="1"/>
            </a:p>
          </p:txBody>
        </p:sp>
        <p:sp>
          <p:nvSpPr>
            <p:cNvPr id="52" name="文本框 51"/>
            <p:cNvSpPr txBox="1"/>
            <p:nvPr/>
          </p:nvSpPr>
          <p:spPr>
            <a:xfrm flipH="1">
              <a:off x="11160601" y="1195679"/>
              <a:ext cx="1015663" cy="4466642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dist"/>
              <a:r>
                <a:rPr lang="en-US" altLang="zh-CN" sz="5400" b="1">
                  <a:solidFill>
                    <a:schemeClr val="bg1">
                      <a:alpha val="10000"/>
                    </a:schemeClr>
                  </a:solidFill>
                </a:rPr>
                <a:t>CONTENTS</a:t>
              </a:r>
              <a:endParaRPr lang="zh-CN" altLang="en-US" sz="5400" b="1">
                <a:solidFill>
                  <a:schemeClr val="bg1">
                    <a:alpha val="1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9066733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000" advClick="0" advTm="0">
        <p15:prstTrans prst="curtains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1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3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17" presetClass="entr" presetSubtype="2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17" presetClass="entr" presetSubtype="8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17" presetClass="entr" presetSubtype="2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nodeType="withEffect">
                                  <p:stCondLst>
                                    <p:cond delay="29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17" presetClass="entr" presetSubtype="8" fill="hold" grpId="0" nodeType="withEffect">
                                  <p:stCondLst>
                                    <p:cond delay="31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" grpId="0" animBg="1"/>
      <p:bldP spid="4" grpId="0"/>
      <p:bldP spid="5" grpId="0"/>
      <p:bldP spid="23" grpId="0"/>
      <p:bldP spid="24" grpId="0"/>
      <p:bldP spid="25" grpId="0"/>
      <p:bldP spid="2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-1029214" y="284492"/>
            <a:ext cx="1932300" cy="711939"/>
            <a:chOff x="3326229" y="1954572"/>
            <a:chExt cx="1932300" cy="711939"/>
          </a:xfrm>
        </p:grpSpPr>
        <p:sp>
          <p:nvSpPr>
            <p:cNvPr id="8" name="圆角矩形 7"/>
            <p:cNvSpPr/>
            <p:nvPr/>
          </p:nvSpPr>
          <p:spPr>
            <a:xfrm rot="5400000">
              <a:off x="3936409" y="1344392"/>
              <a:ext cx="711939" cy="1932300"/>
            </a:xfrm>
            <a:prstGeom prst="roundRect">
              <a:avLst>
                <a:gd name="adj" fmla="val 50000"/>
              </a:avLst>
            </a:prstGeom>
            <a:ln w="19050">
              <a:solidFill>
                <a:schemeClr val="bg1"/>
              </a:solidFill>
            </a:ln>
            <a:effectLst>
              <a:outerShdw blurRad="127000" dist="508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4376088" y="1954572"/>
              <a:ext cx="88244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spc="300">
                  <a:solidFill>
                    <a:schemeClr val="bg1"/>
                  </a:solidFill>
                  <a:latin typeface="Impact" panose="020B0806030902050204" pitchFamily="34" charset="0"/>
                </a:rPr>
                <a:t>04</a:t>
              </a:r>
              <a:endParaRPr lang="zh-CN" altLang="en-US" sz="4000" spc="30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</p:grpSp>
      <p:sp>
        <p:nvSpPr>
          <p:cNvPr id="13" name="圆角矩形 12"/>
          <p:cNvSpPr/>
          <p:nvPr/>
        </p:nvSpPr>
        <p:spPr>
          <a:xfrm>
            <a:off x="1070951" y="284492"/>
            <a:ext cx="4664491" cy="701454"/>
          </a:xfrm>
          <a:prstGeom prst="roundRect">
            <a:avLst>
              <a:gd name="adj" fmla="val 50000"/>
            </a:avLst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sp>
        <p:nvSpPr>
          <p:cNvPr id="14" name="文本框 13"/>
          <p:cNvSpPr txBox="1"/>
          <p:nvPr/>
        </p:nvSpPr>
        <p:spPr>
          <a:xfrm>
            <a:off x="1187668" y="392433"/>
            <a:ext cx="46644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>
                <a:solidFill>
                  <a:schemeClr val="tx1">
                    <a:lumMod val="75000"/>
                    <a:lumOff val="25000"/>
                  </a:schemeClr>
                </a:solidFill>
              </a:rPr>
              <a:t>温湿度采集模块软件设计</a:t>
            </a:r>
          </a:p>
        </p:txBody>
      </p:sp>
      <p:sp>
        <p:nvSpPr>
          <p:cNvPr id="17" name="矩形 16"/>
          <p:cNvSpPr/>
          <p:nvPr/>
        </p:nvSpPr>
        <p:spPr>
          <a:xfrm>
            <a:off x="0" y="6572250"/>
            <a:ext cx="12192000" cy="285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C358234-4BDA-406B-8D78-57EEF5580B37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2946" y="985946"/>
            <a:ext cx="2298394" cy="5408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4842E88C-3E9D-42F0-B5AB-F5064CCA39B2}"/>
              </a:ext>
            </a:extLst>
          </p:cNvPr>
          <p:cNvSpPr txBox="1"/>
          <p:nvPr/>
        </p:nvSpPr>
        <p:spPr>
          <a:xfrm>
            <a:off x="5145315" y="2032464"/>
            <a:ext cx="6662056" cy="27930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6700" algn="just">
              <a:lnSpc>
                <a:spcPct val="125000"/>
              </a:lnSpc>
              <a:spcAft>
                <a:spcPts val="0"/>
              </a:spcAft>
            </a:pPr>
            <a:r>
              <a:rPr lang="en-US" altLang="zh-CN" sz="1800" kern="1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int ReadTempAndHum(unsigned char *t , unsigned char *h){ </a:t>
            </a:r>
            <a:endParaRPr lang="zh-CN" altLang="zh-CN" sz="1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 algn="just">
              <a:lnSpc>
                <a:spcPct val="125000"/>
              </a:lnSpc>
              <a:spcAft>
                <a:spcPts val="0"/>
              </a:spcAft>
            </a:pPr>
            <a:r>
              <a:rPr lang="en-US" altLang="zh-CN" sz="1800" kern="1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    InitGPIO();               //</a:t>
            </a:r>
            <a:r>
              <a:rPr lang="zh-CN" altLang="zh-CN" sz="1800" kern="1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初始化引脚</a:t>
            </a:r>
            <a:endParaRPr lang="zh-CN" altLang="zh-CN" sz="1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 algn="just">
              <a:lnSpc>
                <a:spcPct val="125000"/>
              </a:lnSpc>
              <a:spcAft>
                <a:spcPts val="0"/>
              </a:spcAft>
            </a:pPr>
            <a:r>
              <a:rPr lang="en-US" altLang="zh-CN" sz="1800" kern="1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    if(PIN = = 1) {            //</a:t>
            </a:r>
            <a:r>
              <a:rPr lang="zh-CN" altLang="zh-CN" sz="1800" kern="1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收到采集信号；</a:t>
            </a:r>
            <a:endParaRPr lang="zh-CN" altLang="zh-CN" sz="1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 algn="just">
              <a:lnSpc>
                <a:spcPct val="125000"/>
              </a:lnSpc>
              <a:spcAft>
                <a:spcPts val="0"/>
              </a:spcAft>
            </a:pPr>
            <a:r>
              <a:rPr lang="en-US" altLang="zh-CN" sz="1800" kern="1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         t = getT ();          //</a:t>
            </a:r>
            <a:r>
              <a:rPr lang="zh-CN" altLang="zh-CN" sz="1800" kern="1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读取所需数值</a:t>
            </a:r>
            <a:endParaRPr lang="zh-CN" altLang="zh-CN" sz="1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 algn="just">
              <a:lnSpc>
                <a:spcPct val="125000"/>
              </a:lnSpc>
              <a:spcAft>
                <a:spcPts val="0"/>
              </a:spcAft>
            </a:pPr>
            <a:r>
              <a:rPr lang="en-US" altLang="zh-CN" sz="1800" kern="1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         hum = getH ();    </a:t>
            </a:r>
            <a:endParaRPr lang="zh-CN" altLang="zh-CN" sz="1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 algn="just">
              <a:lnSpc>
                <a:spcPct val="125000"/>
              </a:lnSpc>
              <a:spcAft>
                <a:spcPts val="0"/>
              </a:spcAft>
            </a:pPr>
            <a:r>
              <a:rPr lang="en-US" altLang="zh-CN" sz="1800" kern="1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    }</a:t>
            </a:r>
            <a:endParaRPr lang="zh-CN" altLang="zh-CN" sz="1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 algn="just">
              <a:lnSpc>
                <a:spcPct val="125000"/>
              </a:lnSpc>
              <a:spcAft>
                <a:spcPts val="0"/>
              </a:spcAft>
            </a:pPr>
            <a:r>
              <a:rPr lang="en-US" altLang="zh-CN" sz="1800" kern="1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    return 0;</a:t>
            </a:r>
            <a:endParaRPr lang="zh-CN" altLang="zh-CN" sz="1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en-US" altLang="zh-CN" sz="18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}</a:t>
            </a:r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7E45C0B-4480-4BEC-8BD0-3A85FD064CB2}"/>
              </a:ext>
            </a:extLst>
          </p:cNvPr>
          <p:cNvSpPr txBox="1"/>
          <p:nvPr/>
        </p:nvSpPr>
        <p:spPr>
          <a:xfrm>
            <a:off x="8231123" y="253933"/>
            <a:ext cx="37403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spc="300">
                <a:solidFill>
                  <a:schemeClr val="tx1">
                    <a:lumMod val="75000"/>
                    <a:lumOff val="25000"/>
                  </a:schemeClr>
                </a:solidFill>
              </a:rPr>
              <a:t>智能家居系统的设计与实现</a:t>
            </a:r>
          </a:p>
        </p:txBody>
      </p:sp>
    </p:spTree>
    <p:extLst>
      <p:ext uri="{BB962C8B-B14F-4D97-AF65-F5344CB8AC3E}">
        <p14:creationId xmlns:p14="http://schemas.microsoft.com/office/powerpoint/2010/main" val="166512568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0">
        <p15:prstTrans prst="peelOff"/>
      </p:transition>
    </mc:Choice>
    <mc:Fallback xmlns="">
      <p:transition spd="slow" advClick="0" advTm="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7" dur="3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8" dur="3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3" grpId="0" animBg="1"/>
          <p:bldP spid="14" grpId="0"/>
          <p:bldP spid="11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3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3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3" grpId="0" animBg="1"/>
          <p:bldP spid="14" grpId="0"/>
          <p:bldP spid="11" grpId="0"/>
        </p:bldLst>
      </p:timing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-1029214" y="284492"/>
            <a:ext cx="1932300" cy="711939"/>
            <a:chOff x="3326229" y="1954572"/>
            <a:chExt cx="1932300" cy="711939"/>
          </a:xfrm>
        </p:grpSpPr>
        <p:sp>
          <p:nvSpPr>
            <p:cNvPr id="8" name="圆角矩形 7"/>
            <p:cNvSpPr/>
            <p:nvPr/>
          </p:nvSpPr>
          <p:spPr>
            <a:xfrm rot="5400000">
              <a:off x="3936409" y="1344392"/>
              <a:ext cx="711939" cy="1932300"/>
            </a:xfrm>
            <a:prstGeom prst="roundRect">
              <a:avLst>
                <a:gd name="adj" fmla="val 50000"/>
              </a:avLst>
            </a:prstGeom>
            <a:ln w="19050">
              <a:solidFill>
                <a:schemeClr val="bg1"/>
              </a:solidFill>
            </a:ln>
            <a:effectLst>
              <a:outerShdw blurRad="127000" dist="508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4376088" y="1954572"/>
              <a:ext cx="88244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spc="300">
                  <a:solidFill>
                    <a:schemeClr val="bg1"/>
                  </a:solidFill>
                  <a:latin typeface="Impact" panose="020B0806030902050204" pitchFamily="34" charset="0"/>
                </a:rPr>
                <a:t>04</a:t>
              </a:r>
              <a:endParaRPr lang="zh-CN" altLang="en-US" sz="4000" spc="30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</p:grpSp>
      <p:sp>
        <p:nvSpPr>
          <p:cNvPr id="13" name="圆角矩形 12"/>
          <p:cNvSpPr/>
          <p:nvPr/>
        </p:nvSpPr>
        <p:spPr>
          <a:xfrm>
            <a:off x="1070951" y="274005"/>
            <a:ext cx="4212249" cy="711941"/>
          </a:xfrm>
          <a:prstGeom prst="roundRect">
            <a:avLst>
              <a:gd name="adj" fmla="val 50000"/>
            </a:avLst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sp>
        <p:nvSpPr>
          <p:cNvPr id="14" name="文本框 13"/>
          <p:cNvSpPr txBox="1"/>
          <p:nvPr/>
        </p:nvSpPr>
        <p:spPr>
          <a:xfrm>
            <a:off x="1202210" y="350250"/>
            <a:ext cx="41649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>
                <a:solidFill>
                  <a:schemeClr val="tx1">
                    <a:lumMod val="75000"/>
                    <a:lumOff val="25000"/>
                  </a:schemeClr>
                </a:solidFill>
              </a:rPr>
              <a:t>烟雾采集模块软件设计</a:t>
            </a:r>
          </a:p>
        </p:txBody>
      </p:sp>
      <p:sp>
        <p:nvSpPr>
          <p:cNvPr id="17" name="矩形 16"/>
          <p:cNvSpPr/>
          <p:nvPr/>
        </p:nvSpPr>
        <p:spPr>
          <a:xfrm>
            <a:off x="0" y="6572250"/>
            <a:ext cx="12192000" cy="285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2466729-87FA-4BA1-8EA9-4B26DA0D4982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0536" y="1061160"/>
            <a:ext cx="1334135" cy="534797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4262E50-C710-44E5-87B9-898B2AAA1502}"/>
              </a:ext>
            </a:extLst>
          </p:cNvPr>
          <p:cNvSpPr txBox="1"/>
          <p:nvPr/>
        </p:nvSpPr>
        <p:spPr>
          <a:xfrm>
            <a:off x="4579257" y="1472987"/>
            <a:ext cx="6662056" cy="41780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6700" algn="just">
              <a:lnSpc>
                <a:spcPct val="125000"/>
              </a:lnSpc>
              <a:spcAft>
                <a:spcPts val="0"/>
              </a:spcAft>
            </a:pPr>
            <a:r>
              <a:rPr lang="en-US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int ReadSmokeDensity(unsigned char *density){ //</a:t>
            </a:r>
            <a:r>
              <a:rPr lang="zh-CN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读取烟雾浓度</a:t>
            </a:r>
          </a:p>
          <a:p>
            <a:pPr indent="266700" algn="just">
              <a:lnSpc>
                <a:spcPct val="125000"/>
              </a:lnSpc>
              <a:spcAft>
                <a:spcPts val="0"/>
              </a:spcAft>
            </a:pPr>
            <a:r>
              <a:rPr lang="en-US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   InitGPIO();                            //</a:t>
            </a:r>
            <a:r>
              <a:rPr lang="zh-CN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初始化引脚</a:t>
            </a:r>
          </a:p>
          <a:p>
            <a:pPr indent="266700" algn="just">
              <a:lnSpc>
                <a:spcPct val="125000"/>
              </a:lnSpc>
              <a:spcAft>
                <a:spcPts val="0"/>
              </a:spcAft>
            </a:pPr>
            <a:r>
              <a:rPr lang="en-US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   unsigned char *a_density</a:t>
            </a:r>
            <a:r>
              <a:rPr lang="zh-CN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，</a:t>
            </a:r>
            <a:r>
              <a:rPr lang="en-US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d_density       //</a:t>
            </a:r>
            <a:r>
              <a:rPr lang="zh-CN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新建模拟电压量、数字量电压数组</a:t>
            </a:r>
          </a:p>
          <a:p>
            <a:pPr indent="266700" algn="just">
              <a:lnSpc>
                <a:spcPct val="125000"/>
              </a:lnSpc>
              <a:spcAft>
                <a:spcPts val="0"/>
              </a:spcAft>
            </a:pPr>
            <a:r>
              <a:rPr lang="en-US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   a_density = ReadADensity();             //</a:t>
            </a:r>
            <a:r>
              <a:rPr lang="zh-CN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读取模拟电压量</a:t>
            </a:r>
          </a:p>
          <a:p>
            <a:pPr indent="266700" algn="just">
              <a:lnSpc>
                <a:spcPct val="125000"/>
              </a:lnSpc>
              <a:spcAft>
                <a:spcPts val="0"/>
              </a:spcAft>
            </a:pPr>
            <a:r>
              <a:rPr lang="en-US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   densityData = ADConvert(a_density);   //AD</a:t>
            </a:r>
            <a:r>
              <a:rPr lang="zh-CN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转换为数字电压量</a:t>
            </a:r>
          </a:p>
          <a:p>
            <a:pPr indent="266700" algn="just">
              <a:lnSpc>
                <a:spcPct val="125000"/>
              </a:lnSpc>
              <a:spcAft>
                <a:spcPts val="0"/>
              </a:spcAft>
            </a:pPr>
            <a:r>
              <a:rPr lang="en-US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   d _density[0] = densityData / 100 + '0';     </a:t>
            </a:r>
            <a:endParaRPr lang="zh-CN" altLang="zh-CN" sz="1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 algn="just">
              <a:lnSpc>
                <a:spcPct val="125000"/>
              </a:lnSpc>
              <a:spcAft>
                <a:spcPts val="0"/>
              </a:spcAft>
            </a:pPr>
            <a:r>
              <a:rPr lang="en-US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   d_density [1] = densityData /10 % 10 + '0';</a:t>
            </a:r>
            <a:endParaRPr lang="zh-CN" altLang="zh-CN" sz="1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 algn="just">
              <a:lnSpc>
                <a:spcPct val="125000"/>
              </a:lnSpc>
              <a:spcAft>
                <a:spcPts val="0"/>
              </a:spcAft>
            </a:pPr>
            <a:r>
              <a:rPr lang="en-US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   d_density [2] = densityData % 10 + '0';</a:t>
            </a:r>
            <a:endParaRPr lang="zh-CN" altLang="zh-CN" sz="1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 algn="just">
              <a:lnSpc>
                <a:spcPct val="125000"/>
              </a:lnSpc>
              <a:spcAft>
                <a:spcPts val="0"/>
              </a:spcAft>
            </a:pPr>
            <a:r>
              <a:rPr lang="en-US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   density = d_density();                   //</a:t>
            </a:r>
            <a:r>
              <a:rPr lang="zh-CN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计算真实烟雾浓度</a:t>
            </a:r>
          </a:p>
          <a:p>
            <a:pPr indent="266700" algn="just">
              <a:lnSpc>
                <a:spcPct val="125000"/>
              </a:lnSpc>
              <a:spcAft>
                <a:spcPts val="0"/>
              </a:spcAft>
            </a:pPr>
            <a:r>
              <a:rPr lang="en-US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   return 0;</a:t>
            </a:r>
            <a:endParaRPr lang="zh-CN" altLang="zh-CN" sz="1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en-US" altLang="zh-CN" sz="18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}</a:t>
            </a:r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4BE770D-5DB4-4DC3-A037-C41C09C0975D}"/>
              </a:ext>
            </a:extLst>
          </p:cNvPr>
          <p:cNvSpPr txBox="1"/>
          <p:nvPr/>
        </p:nvSpPr>
        <p:spPr>
          <a:xfrm>
            <a:off x="8231123" y="253933"/>
            <a:ext cx="37403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spc="300">
                <a:solidFill>
                  <a:schemeClr val="tx1">
                    <a:lumMod val="75000"/>
                    <a:lumOff val="25000"/>
                  </a:schemeClr>
                </a:solidFill>
              </a:rPr>
              <a:t>智能家居系统的设计与实现</a:t>
            </a:r>
          </a:p>
        </p:txBody>
      </p:sp>
    </p:spTree>
    <p:extLst>
      <p:ext uri="{BB962C8B-B14F-4D97-AF65-F5344CB8AC3E}">
        <p14:creationId xmlns:p14="http://schemas.microsoft.com/office/powerpoint/2010/main" val="235476733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0">
        <p15:prstTrans prst="peelOff"/>
      </p:transition>
    </mc:Choice>
    <mc:Fallback xmlns="">
      <p:transition spd="slow" advClick="0" advTm="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7" dur="3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8" dur="3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3" grpId="0" animBg="1"/>
          <p:bldP spid="14" grpId="0"/>
          <p:bldP spid="11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3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3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3" grpId="0" animBg="1"/>
          <p:bldP spid="14" grpId="0"/>
          <p:bldP spid="11" grpId="0"/>
        </p:bldLst>
      </p:timing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-1029214" y="284492"/>
            <a:ext cx="1932300" cy="711939"/>
            <a:chOff x="3326229" y="1954572"/>
            <a:chExt cx="1932300" cy="711939"/>
          </a:xfrm>
        </p:grpSpPr>
        <p:sp>
          <p:nvSpPr>
            <p:cNvPr id="8" name="圆角矩形 7"/>
            <p:cNvSpPr/>
            <p:nvPr/>
          </p:nvSpPr>
          <p:spPr>
            <a:xfrm rot="5400000">
              <a:off x="3936409" y="1344392"/>
              <a:ext cx="711939" cy="1932300"/>
            </a:xfrm>
            <a:prstGeom prst="roundRect">
              <a:avLst>
                <a:gd name="adj" fmla="val 50000"/>
              </a:avLst>
            </a:prstGeom>
            <a:ln w="19050">
              <a:solidFill>
                <a:schemeClr val="bg1"/>
              </a:solidFill>
            </a:ln>
            <a:effectLst>
              <a:outerShdw blurRad="127000" dist="508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4376088" y="1954572"/>
              <a:ext cx="88244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spc="300">
                  <a:solidFill>
                    <a:schemeClr val="bg1"/>
                  </a:solidFill>
                  <a:latin typeface="Impact" panose="020B0806030902050204" pitchFamily="34" charset="0"/>
                </a:rPr>
                <a:t>04</a:t>
              </a:r>
              <a:endParaRPr lang="zh-CN" altLang="en-US" sz="4000" spc="30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</p:grpSp>
      <p:sp>
        <p:nvSpPr>
          <p:cNvPr id="13" name="圆角矩形 12"/>
          <p:cNvSpPr/>
          <p:nvPr/>
        </p:nvSpPr>
        <p:spPr>
          <a:xfrm>
            <a:off x="1070951" y="284492"/>
            <a:ext cx="5822218" cy="701454"/>
          </a:xfrm>
          <a:prstGeom prst="roundRect">
            <a:avLst>
              <a:gd name="adj" fmla="val 50000"/>
            </a:avLst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sp>
        <p:nvSpPr>
          <p:cNvPr id="14" name="文本框 13"/>
          <p:cNvSpPr txBox="1"/>
          <p:nvPr/>
        </p:nvSpPr>
        <p:spPr>
          <a:xfrm>
            <a:off x="1286143" y="374821"/>
            <a:ext cx="54382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>
                <a:solidFill>
                  <a:schemeClr val="tx1">
                    <a:lumMod val="75000"/>
                    <a:lumOff val="25000"/>
                  </a:schemeClr>
                </a:solidFill>
              </a:rPr>
              <a:t>风扇控制模块软件设计与实现</a:t>
            </a:r>
          </a:p>
        </p:txBody>
      </p:sp>
      <p:sp>
        <p:nvSpPr>
          <p:cNvPr id="17" name="矩形 16"/>
          <p:cNvSpPr/>
          <p:nvPr/>
        </p:nvSpPr>
        <p:spPr>
          <a:xfrm>
            <a:off x="0" y="6572250"/>
            <a:ext cx="12192000" cy="285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172F0F8-DDBB-4E28-9646-D15686F3CEE6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3816" y="1262943"/>
            <a:ext cx="3779384" cy="4804027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50C56B5B-8C1E-4C1D-AAE8-A5910A6FF69B}"/>
              </a:ext>
            </a:extLst>
          </p:cNvPr>
          <p:cNvSpPr txBox="1"/>
          <p:nvPr/>
        </p:nvSpPr>
        <p:spPr>
          <a:xfrm>
            <a:off x="5529944" y="1901530"/>
            <a:ext cx="6662056" cy="34855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25000"/>
              </a:lnSpc>
              <a:spcAft>
                <a:spcPts val="0"/>
              </a:spcAft>
            </a:pPr>
            <a:r>
              <a:rPr lang="en-US" altLang="zh-CN" sz="1800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void InitPIN(){</a:t>
            </a:r>
            <a:endParaRPr lang="zh-CN" altLang="zh-CN" sz="1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l">
              <a:lnSpc>
                <a:spcPct val="125000"/>
              </a:lnSpc>
              <a:spcAft>
                <a:spcPts val="0"/>
              </a:spcAft>
            </a:pPr>
            <a:r>
              <a:rPr lang="en-US" altLang="zh-CN" sz="1800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        P1DIR |= 0x0c;                                   //</a:t>
            </a:r>
            <a:r>
              <a:rPr lang="zh-CN" altLang="zh-CN" sz="1800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初始化</a:t>
            </a:r>
            <a:r>
              <a:rPr lang="en-US" altLang="zh-CN" sz="1800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P14</a:t>
            </a:r>
            <a:r>
              <a:rPr lang="zh-CN" altLang="zh-CN" sz="1800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、</a:t>
            </a:r>
            <a:r>
              <a:rPr lang="en-US" altLang="zh-CN" sz="1800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P15 </a:t>
            </a:r>
            <a:endParaRPr lang="zh-CN" altLang="zh-CN" sz="1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l">
              <a:lnSpc>
                <a:spcPct val="125000"/>
              </a:lnSpc>
              <a:spcAft>
                <a:spcPts val="0"/>
              </a:spcAft>
            </a:pPr>
            <a:r>
              <a:rPr lang="en-US" altLang="zh-CN" sz="1800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        P1SEL &amp;= ~0x0c;</a:t>
            </a:r>
            <a:endParaRPr lang="zh-CN" altLang="zh-CN" sz="1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l">
              <a:lnSpc>
                <a:spcPct val="125000"/>
              </a:lnSpc>
              <a:spcAft>
                <a:spcPts val="0"/>
              </a:spcAft>
            </a:pPr>
            <a:r>
              <a:rPr lang="en-US" altLang="zh-CN" sz="1800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    }</a:t>
            </a:r>
            <a:endParaRPr lang="zh-CN" altLang="zh-CN" sz="1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l">
              <a:lnSpc>
                <a:spcPct val="125000"/>
              </a:lnSpc>
              <a:spcAft>
                <a:spcPts val="0"/>
              </a:spcAft>
            </a:pPr>
            <a:r>
              <a:rPr lang="en-US" altLang="zh-CN" sz="1800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    void ControlDC(uchar PWM,uchar direction){  //</a:t>
            </a:r>
            <a:r>
              <a:rPr lang="zh-CN" altLang="zh-CN" sz="1800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控制风扇</a:t>
            </a:r>
            <a:endParaRPr lang="zh-CN" altLang="zh-CN" sz="1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l">
              <a:lnSpc>
                <a:spcPct val="125000"/>
              </a:lnSpc>
              <a:spcAft>
                <a:spcPts val="0"/>
              </a:spcAft>
            </a:pPr>
            <a:r>
              <a:rPr lang="en-US" altLang="zh-CN" sz="1800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        InitPIN();                                 //</a:t>
            </a:r>
            <a:r>
              <a:rPr lang="zh-CN" altLang="zh-CN" sz="1800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初始化</a:t>
            </a:r>
            <a:endParaRPr lang="zh-CN" altLang="zh-CN" sz="1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l">
              <a:lnSpc>
                <a:spcPct val="125000"/>
              </a:lnSpc>
              <a:spcAft>
                <a:spcPts val="0"/>
              </a:spcAft>
            </a:pPr>
            <a:r>
              <a:rPr lang="en-US" altLang="zh-CN" sz="1800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        DCMotor_PIN2 = direction;   //</a:t>
            </a:r>
            <a:r>
              <a:rPr lang="zh-CN" altLang="zh-CN" sz="1800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设置旋转方向</a:t>
            </a:r>
            <a:endParaRPr lang="zh-CN" altLang="zh-CN" sz="1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l">
              <a:lnSpc>
                <a:spcPct val="125000"/>
              </a:lnSpc>
              <a:spcAft>
                <a:spcPts val="0"/>
              </a:spcAft>
            </a:pPr>
            <a:r>
              <a:rPr lang="en-US" altLang="zh-CN" sz="1800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        pwm_duy = PWM;                  //</a:t>
            </a:r>
            <a:r>
              <a:rPr lang="zh-CN" altLang="zh-CN" sz="1800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设置</a:t>
            </a:r>
            <a:r>
              <a:rPr lang="en-US" altLang="zh-CN" sz="1800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PWM</a:t>
            </a:r>
            <a:r>
              <a:rPr lang="zh-CN" altLang="zh-CN" sz="1800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调制值</a:t>
            </a:r>
            <a:endParaRPr lang="zh-CN" altLang="zh-CN" sz="1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l">
              <a:lnSpc>
                <a:spcPct val="125000"/>
              </a:lnSpc>
              <a:spcAft>
                <a:spcPts val="0"/>
              </a:spcAft>
            </a:pPr>
            <a:r>
              <a:rPr lang="en-US" altLang="zh-CN" sz="1800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        Init_Timer1();                         //</a:t>
            </a:r>
            <a:r>
              <a:rPr lang="zh-CN" altLang="zh-CN" sz="1800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开始定时器，改变</a:t>
            </a:r>
            <a:r>
              <a:rPr lang="en-US" altLang="zh-CN" sz="1800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PWM</a:t>
            </a:r>
            <a:r>
              <a:rPr lang="zh-CN" altLang="zh-CN" sz="1800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的值</a:t>
            </a:r>
            <a:endParaRPr lang="zh-CN" altLang="zh-CN" sz="1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en-US" altLang="zh-CN" sz="1800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     }</a:t>
            </a:r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C1DEB86-4D78-4B1C-9BD4-5F61B7228E8B}"/>
              </a:ext>
            </a:extLst>
          </p:cNvPr>
          <p:cNvSpPr txBox="1"/>
          <p:nvPr/>
        </p:nvSpPr>
        <p:spPr>
          <a:xfrm>
            <a:off x="8231123" y="253933"/>
            <a:ext cx="37403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spc="300">
                <a:solidFill>
                  <a:schemeClr val="tx1">
                    <a:lumMod val="75000"/>
                    <a:lumOff val="25000"/>
                  </a:schemeClr>
                </a:solidFill>
              </a:rPr>
              <a:t>智能家居系统的设计与实现</a:t>
            </a:r>
          </a:p>
        </p:txBody>
      </p:sp>
    </p:spTree>
    <p:extLst>
      <p:ext uri="{BB962C8B-B14F-4D97-AF65-F5344CB8AC3E}">
        <p14:creationId xmlns:p14="http://schemas.microsoft.com/office/powerpoint/2010/main" val="66864989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0">
        <p15:prstTrans prst="peelOff"/>
      </p:transition>
    </mc:Choice>
    <mc:Fallback xmlns="">
      <p:transition spd="slow" advClick="0" advTm="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7" dur="3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8" dur="3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3" grpId="0" animBg="1"/>
          <p:bldP spid="14" grpId="0"/>
          <p:bldP spid="11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3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3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3" grpId="0" animBg="1"/>
          <p:bldP spid="14" grpId="0"/>
          <p:bldP spid="11" grpId="0"/>
        </p:bldLst>
      </p:timing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-1029214" y="284492"/>
            <a:ext cx="1932300" cy="711939"/>
            <a:chOff x="3326229" y="1954572"/>
            <a:chExt cx="1932300" cy="711939"/>
          </a:xfrm>
        </p:grpSpPr>
        <p:sp>
          <p:nvSpPr>
            <p:cNvPr id="8" name="圆角矩形 7"/>
            <p:cNvSpPr/>
            <p:nvPr/>
          </p:nvSpPr>
          <p:spPr>
            <a:xfrm rot="5400000">
              <a:off x="3936409" y="1344392"/>
              <a:ext cx="711939" cy="1932300"/>
            </a:xfrm>
            <a:prstGeom prst="roundRect">
              <a:avLst>
                <a:gd name="adj" fmla="val 50000"/>
              </a:avLst>
            </a:prstGeom>
            <a:ln w="19050">
              <a:solidFill>
                <a:schemeClr val="bg1"/>
              </a:solidFill>
            </a:ln>
            <a:effectLst>
              <a:outerShdw blurRad="127000" dist="508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4376088" y="1954572"/>
              <a:ext cx="88244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spc="300">
                  <a:solidFill>
                    <a:schemeClr val="bg1"/>
                  </a:solidFill>
                  <a:latin typeface="Impact" panose="020B0806030902050204" pitchFamily="34" charset="0"/>
                </a:rPr>
                <a:t>04</a:t>
              </a:r>
              <a:endParaRPr lang="zh-CN" altLang="en-US" sz="4000" spc="30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</p:grpSp>
      <p:sp>
        <p:nvSpPr>
          <p:cNvPr id="13" name="圆角矩形 12"/>
          <p:cNvSpPr/>
          <p:nvPr/>
        </p:nvSpPr>
        <p:spPr>
          <a:xfrm>
            <a:off x="1070951" y="274006"/>
            <a:ext cx="4982927" cy="711940"/>
          </a:xfrm>
          <a:prstGeom prst="roundRect">
            <a:avLst>
              <a:gd name="adj" fmla="val 50000"/>
            </a:avLst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sp>
        <p:nvSpPr>
          <p:cNvPr id="14" name="文本框 13"/>
          <p:cNvSpPr txBox="1"/>
          <p:nvPr/>
        </p:nvSpPr>
        <p:spPr>
          <a:xfrm>
            <a:off x="1286143" y="374822"/>
            <a:ext cx="47677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>
                <a:solidFill>
                  <a:schemeClr val="tx1">
                    <a:lumMod val="75000"/>
                    <a:lumOff val="25000"/>
                  </a:schemeClr>
                </a:solidFill>
              </a:rPr>
              <a:t>服务器数据处理模块设计</a:t>
            </a:r>
          </a:p>
        </p:txBody>
      </p:sp>
      <p:sp>
        <p:nvSpPr>
          <p:cNvPr id="17" name="矩形 16"/>
          <p:cNvSpPr/>
          <p:nvPr/>
        </p:nvSpPr>
        <p:spPr>
          <a:xfrm>
            <a:off x="0" y="6572250"/>
            <a:ext cx="12192000" cy="285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6A5BF78-654C-4994-8404-8904EE299CAF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1295" y="274005"/>
            <a:ext cx="7006777" cy="644112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8CDBE0B6-D06A-4655-A3FA-98D24FB039BA}"/>
              </a:ext>
            </a:extLst>
          </p:cNvPr>
          <p:cNvSpPr txBox="1"/>
          <p:nvPr/>
        </p:nvSpPr>
        <p:spPr>
          <a:xfrm>
            <a:off x="8442087" y="84437"/>
            <a:ext cx="37403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spc="300">
                <a:solidFill>
                  <a:schemeClr val="tx1">
                    <a:lumMod val="75000"/>
                    <a:lumOff val="25000"/>
                  </a:schemeClr>
                </a:solidFill>
              </a:rPr>
              <a:t>智能家居系统的设计与实现</a:t>
            </a:r>
          </a:p>
        </p:txBody>
      </p:sp>
    </p:spTree>
    <p:extLst>
      <p:ext uri="{BB962C8B-B14F-4D97-AF65-F5344CB8AC3E}">
        <p14:creationId xmlns:p14="http://schemas.microsoft.com/office/powerpoint/2010/main" val="161555124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0">
        <p15:prstTrans prst="peelOff"/>
      </p:transition>
    </mc:Choice>
    <mc:Fallback xmlns="">
      <p:transition spd="slow" advClick="0" advTm="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7" dur="3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8" dur="3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3" grpId="0" animBg="1"/>
          <p:bldP spid="14" grpId="0"/>
          <p:bldP spid="11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3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3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3" grpId="0" animBg="1"/>
          <p:bldP spid="14" grpId="0"/>
          <p:bldP spid="11" grpId="0"/>
        </p:bldLst>
      </p:timing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-1029214" y="284492"/>
            <a:ext cx="1932300" cy="711939"/>
            <a:chOff x="3326229" y="1954572"/>
            <a:chExt cx="1932300" cy="711939"/>
          </a:xfrm>
        </p:grpSpPr>
        <p:sp>
          <p:nvSpPr>
            <p:cNvPr id="8" name="圆角矩形 7"/>
            <p:cNvSpPr/>
            <p:nvPr/>
          </p:nvSpPr>
          <p:spPr>
            <a:xfrm rot="5400000">
              <a:off x="3936409" y="1344392"/>
              <a:ext cx="711939" cy="1932300"/>
            </a:xfrm>
            <a:prstGeom prst="roundRect">
              <a:avLst>
                <a:gd name="adj" fmla="val 50000"/>
              </a:avLst>
            </a:prstGeom>
            <a:ln w="19050">
              <a:solidFill>
                <a:schemeClr val="bg1"/>
              </a:solidFill>
            </a:ln>
            <a:effectLst>
              <a:outerShdw blurRad="127000" dist="508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4376088" y="1954572"/>
              <a:ext cx="88244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spc="300">
                  <a:solidFill>
                    <a:schemeClr val="bg1"/>
                  </a:solidFill>
                  <a:latin typeface="Impact" panose="020B0806030902050204" pitchFamily="34" charset="0"/>
                </a:rPr>
                <a:t>04</a:t>
              </a:r>
              <a:endParaRPr lang="zh-CN" altLang="en-US" sz="4000" spc="30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</p:grpSp>
      <p:sp>
        <p:nvSpPr>
          <p:cNvPr id="13" name="圆角矩形 12"/>
          <p:cNvSpPr/>
          <p:nvPr/>
        </p:nvSpPr>
        <p:spPr>
          <a:xfrm>
            <a:off x="1070951" y="284492"/>
            <a:ext cx="4120027" cy="701454"/>
          </a:xfrm>
          <a:prstGeom prst="roundRect">
            <a:avLst>
              <a:gd name="adj" fmla="val 50000"/>
            </a:avLst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sp>
        <p:nvSpPr>
          <p:cNvPr id="14" name="文本框 13"/>
          <p:cNvSpPr txBox="1"/>
          <p:nvPr/>
        </p:nvSpPr>
        <p:spPr>
          <a:xfrm>
            <a:off x="1286143" y="374822"/>
            <a:ext cx="37761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>
                <a:solidFill>
                  <a:schemeClr val="tx1">
                    <a:lumMod val="75000"/>
                    <a:lumOff val="25000"/>
                  </a:schemeClr>
                </a:solidFill>
              </a:rPr>
              <a:t>数据库概念结构设计</a:t>
            </a:r>
          </a:p>
        </p:txBody>
      </p:sp>
      <p:sp>
        <p:nvSpPr>
          <p:cNvPr id="17" name="矩形 16"/>
          <p:cNvSpPr/>
          <p:nvPr/>
        </p:nvSpPr>
        <p:spPr>
          <a:xfrm>
            <a:off x="0" y="6572250"/>
            <a:ext cx="12192000" cy="285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0E4FE2FD-C6F3-46A1-B686-25BE524E823D}"/>
              </a:ext>
            </a:extLst>
          </p:cNvPr>
          <p:cNvSpPr txBox="1"/>
          <p:nvPr/>
        </p:nvSpPr>
        <p:spPr>
          <a:xfrm>
            <a:off x="8231123" y="253933"/>
            <a:ext cx="37403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spc="300">
                <a:solidFill>
                  <a:schemeClr val="tx1">
                    <a:lumMod val="75000"/>
                    <a:lumOff val="25000"/>
                  </a:schemeClr>
                </a:solidFill>
              </a:rPr>
              <a:t>智能家居系统的设计与实现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9DA64CD-F4FB-4AA2-BC23-FB82B4EE4409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7102" y="1559304"/>
            <a:ext cx="3180080" cy="2319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29C5A88-F8CC-46AE-9C6A-FA9837A5A7D3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292549"/>
            <a:ext cx="3401060" cy="235077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A969569-42E4-4E78-B0DC-C179F4AF3B9A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7511" y="3905559"/>
            <a:ext cx="3349625" cy="265620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F0FEDF6-1099-4EB2-9922-74B3AA357103}"/>
              </a:ext>
            </a:extLst>
          </p:cNvPr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6984" y="4080047"/>
            <a:ext cx="3198495" cy="2362835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Freeform 5">
            <a:extLst>
              <a:ext uri="{FF2B5EF4-FFF2-40B4-BE49-F238E27FC236}">
                <a16:creationId xmlns:a16="http://schemas.microsoft.com/office/drawing/2014/main" id="{220F5D90-E469-4B4E-99D7-A3631B8077C0}"/>
              </a:ext>
            </a:extLst>
          </p:cNvPr>
          <p:cNvSpPr>
            <a:spLocks/>
          </p:cNvSpPr>
          <p:nvPr/>
        </p:nvSpPr>
        <p:spPr bwMode="auto">
          <a:xfrm>
            <a:off x="208408" y="1168945"/>
            <a:ext cx="2661438" cy="433211"/>
          </a:xfrm>
          <a:custGeom>
            <a:avLst/>
            <a:gdLst>
              <a:gd name="T0" fmla="*/ 351 w 351"/>
              <a:gd name="T1" fmla="*/ 65 h 65"/>
              <a:gd name="T2" fmla="*/ 0 w 351"/>
              <a:gd name="T3" fmla="*/ 65 h 65"/>
              <a:gd name="T4" fmla="*/ 0 w 351"/>
              <a:gd name="T5" fmla="*/ 16 h 65"/>
              <a:gd name="T6" fmla="*/ 16 w 351"/>
              <a:gd name="T7" fmla="*/ 0 h 65"/>
              <a:gd name="T8" fmla="*/ 336 w 351"/>
              <a:gd name="T9" fmla="*/ 0 h 65"/>
              <a:gd name="T10" fmla="*/ 351 w 351"/>
              <a:gd name="T11" fmla="*/ 16 h 65"/>
              <a:gd name="T12" fmla="*/ 351 w 351"/>
              <a:gd name="T13" fmla="*/ 65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51" h="65">
                <a:moveTo>
                  <a:pt x="351" y="65"/>
                </a:moveTo>
                <a:cubicBezTo>
                  <a:pt x="0" y="65"/>
                  <a:pt x="0" y="65"/>
                  <a:pt x="0" y="65"/>
                </a:cubicBezTo>
                <a:cubicBezTo>
                  <a:pt x="0" y="16"/>
                  <a:pt x="0" y="16"/>
                  <a:pt x="0" y="16"/>
                </a:cubicBezTo>
                <a:cubicBezTo>
                  <a:pt x="0" y="7"/>
                  <a:pt x="7" y="0"/>
                  <a:pt x="16" y="0"/>
                </a:cubicBezTo>
                <a:cubicBezTo>
                  <a:pt x="336" y="0"/>
                  <a:pt x="336" y="0"/>
                  <a:pt x="336" y="0"/>
                </a:cubicBezTo>
                <a:cubicBezTo>
                  <a:pt x="344" y="0"/>
                  <a:pt x="351" y="7"/>
                  <a:pt x="351" y="16"/>
                </a:cubicBezTo>
                <a:lnTo>
                  <a:pt x="351" y="6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b="1">
                <a:solidFill>
                  <a:schemeClr val="bg1"/>
                </a:solidFill>
              </a:rPr>
              <a:t>1. </a:t>
            </a:r>
            <a:r>
              <a:rPr lang="zh-CN" altLang="en-US" b="1">
                <a:solidFill>
                  <a:schemeClr val="bg1"/>
                </a:solidFill>
              </a:rPr>
              <a:t>用户实体属性图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24" name="Freeform 5">
            <a:extLst>
              <a:ext uri="{FF2B5EF4-FFF2-40B4-BE49-F238E27FC236}">
                <a16:creationId xmlns:a16="http://schemas.microsoft.com/office/drawing/2014/main" id="{456BD389-F7D6-47D4-8B47-FF0CD87CC6B8}"/>
              </a:ext>
            </a:extLst>
          </p:cNvPr>
          <p:cNvSpPr>
            <a:spLocks/>
          </p:cNvSpPr>
          <p:nvPr/>
        </p:nvSpPr>
        <p:spPr bwMode="auto">
          <a:xfrm>
            <a:off x="5735952" y="992378"/>
            <a:ext cx="2661438" cy="433211"/>
          </a:xfrm>
          <a:custGeom>
            <a:avLst/>
            <a:gdLst>
              <a:gd name="T0" fmla="*/ 351 w 351"/>
              <a:gd name="T1" fmla="*/ 65 h 65"/>
              <a:gd name="T2" fmla="*/ 0 w 351"/>
              <a:gd name="T3" fmla="*/ 65 h 65"/>
              <a:gd name="T4" fmla="*/ 0 w 351"/>
              <a:gd name="T5" fmla="*/ 16 h 65"/>
              <a:gd name="T6" fmla="*/ 16 w 351"/>
              <a:gd name="T7" fmla="*/ 0 h 65"/>
              <a:gd name="T8" fmla="*/ 336 w 351"/>
              <a:gd name="T9" fmla="*/ 0 h 65"/>
              <a:gd name="T10" fmla="*/ 351 w 351"/>
              <a:gd name="T11" fmla="*/ 16 h 65"/>
              <a:gd name="T12" fmla="*/ 351 w 351"/>
              <a:gd name="T13" fmla="*/ 65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51" h="65">
                <a:moveTo>
                  <a:pt x="351" y="65"/>
                </a:moveTo>
                <a:cubicBezTo>
                  <a:pt x="0" y="65"/>
                  <a:pt x="0" y="65"/>
                  <a:pt x="0" y="65"/>
                </a:cubicBezTo>
                <a:cubicBezTo>
                  <a:pt x="0" y="16"/>
                  <a:pt x="0" y="16"/>
                  <a:pt x="0" y="16"/>
                </a:cubicBezTo>
                <a:cubicBezTo>
                  <a:pt x="0" y="7"/>
                  <a:pt x="7" y="0"/>
                  <a:pt x="16" y="0"/>
                </a:cubicBezTo>
                <a:cubicBezTo>
                  <a:pt x="336" y="0"/>
                  <a:pt x="336" y="0"/>
                  <a:pt x="336" y="0"/>
                </a:cubicBezTo>
                <a:cubicBezTo>
                  <a:pt x="344" y="0"/>
                  <a:pt x="351" y="7"/>
                  <a:pt x="351" y="16"/>
                </a:cubicBezTo>
                <a:lnTo>
                  <a:pt x="351" y="6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b="1">
                <a:solidFill>
                  <a:schemeClr val="bg1"/>
                </a:solidFill>
              </a:rPr>
              <a:t>2. </a:t>
            </a:r>
            <a:r>
              <a:rPr lang="zh-CN" altLang="en-US" b="1">
                <a:solidFill>
                  <a:schemeClr val="bg1"/>
                </a:solidFill>
              </a:rPr>
              <a:t>传感器数据实体属性图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25" name="Freeform 5">
            <a:extLst>
              <a:ext uri="{FF2B5EF4-FFF2-40B4-BE49-F238E27FC236}">
                <a16:creationId xmlns:a16="http://schemas.microsoft.com/office/drawing/2014/main" id="{6D633114-F971-4938-B32B-2E2942A281C0}"/>
              </a:ext>
            </a:extLst>
          </p:cNvPr>
          <p:cNvSpPr>
            <a:spLocks/>
          </p:cNvSpPr>
          <p:nvPr/>
        </p:nvSpPr>
        <p:spPr bwMode="auto">
          <a:xfrm>
            <a:off x="141075" y="3757052"/>
            <a:ext cx="2661438" cy="433211"/>
          </a:xfrm>
          <a:custGeom>
            <a:avLst/>
            <a:gdLst>
              <a:gd name="T0" fmla="*/ 351 w 351"/>
              <a:gd name="T1" fmla="*/ 65 h 65"/>
              <a:gd name="T2" fmla="*/ 0 w 351"/>
              <a:gd name="T3" fmla="*/ 65 h 65"/>
              <a:gd name="T4" fmla="*/ 0 w 351"/>
              <a:gd name="T5" fmla="*/ 16 h 65"/>
              <a:gd name="T6" fmla="*/ 16 w 351"/>
              <a:gd name="T7" fmla="*/ 0 h 65"/>
              <a:gd name="T8" fmla="*/ 336 w 351"/>
              <a:gd name="T9" fmla="*/ 0 h 65"/>
              <a:gd name="T10" fmla="*/ 351 w 351"/>
              <a:gd name="T11" fmla="*/ 16 h 65"/>
              <a:gd name="T12" fmla="*/ 351 w 351"/>
              <a:gd name="T13" fmla="*/ 65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51" h="65">
                <a:moveTo>
                  <a:pt x="351" y="65"/>
                </a:moveTo>
                <a:cubicBezTo>
                  <a:pt x="0" y="65"/>
                  <a:pt x="0" y="65"/>
                  <a:pt x="0" y="65"/>
                </a:cubicBezTo>
                <a:cubicBezTo>
                  <a:pt x="0" y="16"/>
                  <a:pt x="0" y="16"/>
                  <a:pt x="0" y="16"/>
                </a:cubicBezTo>
                <a:cubicBezTo>
                  <a:pt x="0" y="7"/>
                  <a:pt x="7" y="0"/>
                  <a:pt x="16" y="0"/>
                </a:cubicBezTo>
                <a:cubicBezTo>
                  <a:pt x="336" y="0"/>
                  <a:pt x="336" y="0"/>
                  <a:pt x="336" y="0"/>
                </a:cubicBezTo>
                <a:cubicBezTo>
                  <a:pt x="344" y="0"/>
                  <a:pt x="351" y="7"/>
                  <a:pt x="351" y="16"/>
                </a:cubicBezTo>
                <a:lnTo>
                  <a:pt x="351" y="6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b="1">
                <a:solidFill>
                  <a:schemeClr val="bg1"/>
                </a:solidFill>
              </a:rPr>
              <a:t>3. </a:t>
            </a:r>
            <a:r>
              <a:rPr lang="zh-CN" altLang="en-US" b="1">
                <a:solidFill>
                  <a:schemeClr val="bg1"/>
                </a:solidFill>
              </a:rPr>
              <a:t>家电控制实体属性图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26" name="Freeform 5">
            <a:extLst>
              <a:ext uri="{FF2B5EF4-FFF2-40B4-BE49-F238E27FC236}">
                <a16:creationId xmlns:a16="http://schemas.microsoft.com/office/drawing/2014/main" id="{ABB339A4-201D-4C47-BB75-E9B75B4D26AF}"/>
              </a:ext>
            </a:extLst>
          </p:cNvPr>
          <p:cNvSpPr>
            <a:spLocks/>
          </p:cNvSpPr>
          <p:nvPr/>
        </p:nvSpPr>
        <p:spPr bwMode="auto">
          <a:xfrm>
            <a:off x="5857013" y="3646836"/>
            <a:ext cx="2661438" cy="433211"/>
          </a:xfrm>
          <a:custGeom>
            <a:avLst/>
            <a:gdLst>
              <a:gd name="T0" fmla="*/ 351 w 351"/>
              <a:gd name="T1" fmla="*/ 65 h 65"/>
              <a:gd name="T2" fmla="*/ 0 w 351"/>
              <a:gd name="T3" fmla="*/ 65 h 65"/>
              <a:gd name="T4" fmla="*/ 0 w 351"/>
              <a:gd name="T5" fmla="*/ 16 h 65"/>
              <a:gd name="T6" fmla="*/ 16 w 351"/>
              <a:gd name="T7" fmla="*/ 0 h 65"/>
              <a:gd name="T8" fmla="*/ 336 w 351"/>
              <a:gd name="T9" fmla="*/ 0 h 65"/>
              <a:gd name="T10" fmla="*/ 351 w 351"/>
              <a:gd name="T11" fmla="*/ 16 h 65"/>
              <a:gd name="T12" fmla="*/ 351 w 351"/>
              <a:gd name="T13" fmla="*/ 65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51" h="65">
                <a:moveTo>
                  <a:pt x="351" y="65"/>
                </a:moveTo>
                <a:cubicBezTo>
                  <a:pt x="0" y="65"/>
                  <a:pt x="0" y="65"/>
                  <a:pt x="0" y="65"/>
                </a:cubicBezTo>
                <a:cubicBezTo>
                  <a:pt x="0" y="16"/>
                  <a:pt x="0" y="16"/>
                  <a:pt x="0" y="16"/>
                </a:cubicBezTo>
                <a:cubicBezTo>
                  <a:pt x="0" y="7"/>
                  <a:pt x="7" y="0"/>
                  <a:pt x="16" y="0"/>
                </a:cubicBezTo>
                <a:cubicBezTo>
                  <a:pt x="336" y="0"/>
                  <a:pt x="336" y="0"/>
                  <a:pt x="336" y="0"/>
                </a:cubicBezTo>
                <a:cubicBezTo>
                  <a:pt x="344" y="0"/>
                  <a:pt x="351" y="7"/>
                  <a:pt x="351" y="16"/>
                </a:cubicBezTo>
                <a:lnTo>
                  <a:pt x="351" y="6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b="1">
                <a:solidFill>
                  <a:schemeClr val="bg1"/>
                </a:solidFill>
              </a:rPr>
              <a:t>4. </a:t>
            </a:r>
            <a:r>
              <a:rPr lang="zh-CN" altLang="en-US" b="1">
                <a:solidFill>
                  <a:schemeClr val="bg1"/>
                </a:solidFill>
              </a:rPr>
              <a:t>数据统计实体属性图</a:t>
            </a:r>
            <a:endParaRPr lang="zh-CN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171996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0">
        <p15:prstTrans prst="peelOff"/>
      </p:transition>
    </mc:Choice>
    <mc:Fallback xmlns="">
      <p:transition spd="slow" advClick="0" advTm="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7" dur="3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8" dur="3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3" grpId="0" animBg="1"/>
          <p:bldP spid="14" grpId="0"/>
          <p:bldP spid="20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3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3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3" grpId="0" animBg="1"/>
          <p:bldP spid="14" grpId="0"/>
          <p:bldP spid="20" grpId="0"/>
        </p:bldLst>
      </p:timing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-1029214" y="284492"/>
            <a:ext cx="1932300" cy="711939"/>
            <a:chOff x="3326229" y="1954572"/>
            <a:chExt cx="1932300" cy="711939"/>
          </a:xfrm>
        </p:grpSpPr>
        <p:sp>
          <p:nvSpPr>
            <p:cNvPr id="8" name="圆角矩形 7"/>
            <p:cNvSpPr/>
            <p:nvPr/>
          </p:nvSpPr>
          <p:spPr>
            <a:xfrm rot="5400000">
              <a:off x="3936409" y="1344392"/>
              <a:ext cx="711939" cy="1932300"/>
            </a:xfrm>
            <a:prstGeom prst="roundRect">
              <a:avLst>
                <a:gd name="adj" fmla="val 50000"/>
              </a:avLst>
            </a:prstGeom>
            <a:ln w="19050">
              <a:solidFill>
                <a:schemeClr val="bg1"/>
              </a:solidFill>
            </a:ln>
            <a:effectLst>
              <a:outerShdw blurRad="127000" dist="508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4376088" y="1954572"/>
              <a:ext cx="88244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spc="300">
                  <a:solidFill>
                    <a:schemeClr val="bg1"/>
                  </a:solidFill>
                  <a:latin typeface="Impact" panose="020B0806030902050204" pitchFamily="34" charset="0"/>
                </a:rPr>
                <a:t>04</a:t>
              </a:r>
              <a:endParaRPr lang="zh-CN" altLang="en-US" sz="4000" spc="30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</p:grpSp>
      <p:sp>
        <p:nvSpPr>
          <p:cNvPr id="13" name="圆角矩形 12"/>
          <p:cNvSpPr/>
          <p:nvPr/>
        </p:nvSpPr>
        <p:spPr>
          <a:xfrm>
            <a:off x="1070951" y="253932"/>
            <a:ext cx="3955526" cy="732013"/>
          </a:xfrm>
          <a:prstGeom prst="roundRect">
            <a:avLst>
              <a:gd name="adj" fmla="val 50000"/>
            </a:avLst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sp>
        <p:nvSpPr>
          <p:cNvPr id="14" name="文本框 13"/>
          <p:cNvSpPr txBox="1"/>
          <p:nvPr/>
        </p:nvSpPr>
        <p:spPr>
          <a:xfrm>
            <a:off x="1286143" y="374821"/>
            <a:ext cx="37403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>
                <a:solidFill>
                  <a:schemeClr val="tx1">
                    <a:lumMod val="75000"/>
                    <a:lumOff val="25000"/>
                  </a:schemeClr>
                </a:solidFill>
              </a:rPr>
              <a:t>数据库逻辑结构设计</a:t>
            </a:r>
          </a:p>
        </p:txBody>
      </p:sp>
      <p:sp>
        <p:nvSpPr>
          <p:cNvPr id="17" name="矩形 16"/>
          <p:cNvSpPr/>
          <p:nvPr/>
        </p:nvSpPr>
        <p:spPr>
          <a:xfrm>
            <a:off x="0" y="6572250"/>
            <a:ext cx="12192000" cy="285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0E4FE2FD-C6F3-46A1-B686-25BE524E823D}"/>
              </a:ext>
            </a:extLst>
          </p:cNvPr>
          <p:cNvSpPr txBox="1"/>
          <p:nvPr/>
        </p:nvSpPr>
        <p:spPr>
          <a:xfrm>
            <a:off x="8231123" y="253933"/>
            <a:ext cx="37403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spc="300">
                <a:solidFill>
                  <a:schemeClr val="tx1">
                    <a:lumMod val="75000"/>
                    <a:lumOff val="25000"/>
                  </a:schemeClr>
                </a:solidFill>
              </a:rPr>
              <a:t>智能家居系统的设计与实现</a:t>
            </a:r>
          </a:p>
        </p:txBody>
      </p:sp>
      <p:sp>
        <p:nvSpPr>
          <p:cNvPr id="23" name="Freeform 5">
            <a:extLst>
              <a:ext uri="{FF2B5EF4-FFF2-40B4-BE49-F238E27FC236}">
                <a16:creationId xmlns:a16="http://schemas.microsoft.com/office/drawing/2014/main" id="{220F5D90-E469-4B4E-99D7-A3631B8077C0}"/>
              </a:ext>
            </a:extLst>
          </p:cNvPr>
          <p:cNvSpPr>
            <a:spLocks/>
          </p:cNvSpPr>
          <p:nvPr/>
        </p:nvSpPr>
        <p:spPr bwMode="auto">
          <a:xfrm>
            <a:off x="208408" y="1057934"/>
            <a:ext cx="2661438" cy="433211"/>
          </a:xfrm>
          <a:custGeom>
            <a:avLst/>
            <a:gdLst>
              <a:gd name="T0" fmla="*/ 351 w 351"/>
              <a:gd name="T1" fmla="*/ 65 h 65"/>
              <a:gd name="T2" fmla="*/ 0 w 351"/>
              <a:gd name="T3" fmla="*/ 65 h 65"/>
              <a:gd name="T4" fmla="*/ 0 w 351"/>
              <a:gd name="T5" fmla="*/ 16 h 65"/>
              <a:gd name="T6" fmla="*/ 16 w 351"/>
              <a:gd name="T7" fmla="*/ 0 h 65"/>
              <a:gd name="T8" fmla="*/ 336 w 351"/>
              <a:gd name="T9" fmla="*/ 0 h 65"/>
              <a:gd name="T10" fmla="*/ 351 w 351"/>
              <a:gd name="T11" fmla="*/ 16 h 65"/>
              <a:gd name="T12" fmla="*/ 351 w 351"/>
              <a:gd name="T13" fmla="*/ 65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51" h="65">
                <a:moveTo>
                  <a:pt x="351" y="65"/>
                </a:moveTo>
                <a:cubicBezTo>
                  <a:pt x="0" y="65"/>
                  <a:pt x="0" y="65"/>
                  <a:pt x="0" y="65"/>
                </a:cubicBezTo>
                <a:cubicBezTo>
                  <a:pt x="0" y="16"/>
                  <a:pt x="0" y="16"/>
                  <a:pt x="0" y="16"/>
                </a:cubicBezTo>
                <a:cubicBezTo>
                  <a:pt x="0" y="7"/>
                  <a:pt x="7" y="0"/>
                  <a:pt x="16" y="0"/>
                </a:cubicBezTo>
                <a:cubicBezTo>
                  <a:pt x="336" y="0"/>
                  <a:pt x="336" y="0"/>
                  <a:pt x="336" y="0"/>
                </a:cubicBezTo>
                <a:cubicBezTo>
                  <a:pt x="344" y="0"/>
                  <a:pt x="351" y="7"/>
                  <a:pt x="351" y="16"/>
                </a:cubicBezTo>
                <a:lnTo>
                  <a:pt x="351" y="6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b="1">
                <a:solidFill>
                  <a:schemeClr val="bg1"/>
                </a:solidFill>
              </a:rPr>
              <a:t>1. </a:t>
            </a:r>
            <a:r>
              <a:rPr lang="zh-CN" altLang="en-US" b="1">
                <a:solidFill>
                  <a:schemeClr val="bg1"/>
                </a:solidFill>
              </a:rPr>
              <a:t>用户表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24" name="Freeform 5">
            <a:extLst>
              <a:ext uri="{FF2B5EF4-FFF2-40B4-BE49-F238E27FC236}">
                <a16:creationId xmlns:a16="http://schemas.microsoft.com/office/drawing/2014/main" id="{456BD389-F7D6-47D4-8B47-FF0CD87CC6B8}"/>
              </a:ext>
            </a:extLst>
          </p:cNvPr>
          <p:cNvSpPr>
            <a:spLocks/>
          </p:cNvSpPr>
          <p:nvPr/>
        </p:nvSpPr>
        <p:spPr bwMode="auto">
          <a:xfrm>
            <a:off x="5766895" y="1057934"/>
            <a:ext cx="2661438" cy="433211"/>
          </a:xfrm>
          <a:custGeom>
            <a:avLst/>
            <a:gdLst>
              <a:gd name="T0" fmla="*/ 351 w 351"/>
              <a:gd name="T1" fmla="*/ 65 h 65"/>
              <a:gd name="T2" fmla="*/ 0 w 351"/>
              <a:gd name="T3" fmla="*/ 65 h 65"/>
              <a:gd name="T4" fmla="*/ 0 w 351"/>
              <a:gd name="T5" fmla="*/ 16 h 65"/>
              <a:gd name="T6" fmla="*/ 16 w 351"/>
              <a:gd name="T7" fmla="*/ 0 h 65"/>
              <a:gd name="T8" fmla="*/ 336 w 351"/>
              <a:gd name="T9" fmla="*/ 0 h 65"/>
              <a:gd name="T10" fmla="*/ 351 w 351"/>
              <a:gd name="T11" fmla="*/ 16 h 65"/>
              <a:gd name="T12" fmla="*/ 351 w 351"/>
              <a:gd name="T13" fmla="*/ 65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51" h="65">
                <a:moveTo>
                  <a:pt x="351" y="65"/>
                </a:moveTo>
                <a:cubicBezTo>
                  <a:pt x="0" y="65"/>
                  <a:pt x="0" y="65"/>
                  <a:pt x="0" y="65"/>
                </a:cubicBezTo>
                <a:cubicBezTo>
                  <a:pt x="0" y="16"/>
                  <a:pt x="0" y="16"/>
                  <a:pt x="0" y="16"/>
                </a:cubicBezTo>
                <a:cubicBezTo>
                  <a:pt x="0" y="7"/>
                  <a:pt x="7" y="0"/>
                  <a:pt x="16" y="0"/>
                </a:cubicBezTo>
                <a:cubicBezTo>
                  <a:pt x="336" y="0"/>
                  <a:pt x="336" y="0"/>
                  <a:pt x="336" y="0"/>
                </a:cubicBezTo>
                <a:cubicBezTo>
                  <a:pt x="344" y="0"/>
                  <a:pt x="351" y="7"/>
                  <a:pt x="351" y="16"/>
                </a:cubicBezTo>
                <a:lnTo>
                  <a:pt x="351" y="6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b="1">
                <a:solidFill>
                  <a:schemeClr val="bg1"/>
                </a:solidFill>
              </a:rPr>
              <a:t>2. </a:t>
            </a:r>
            <a:r>
              <a:rPr lang="zh-CN" altLang="en-US" b="1">
                <a:solidFill>
                  <a:schemeClr val="bg1"/>
                </a:solidFill>
              </a:rPr>
              <a:t>传感器数据表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25" name="Freeform 5">
            <a:extLst>
              <a:ext uri="{FF2B5EF4-FFF2-40B4-BE49-F238E27FC236}">
                <a16:creationId xmlns:a16="http://schemas.microsoft.com/office/drawing/2014/main" id="{6D633114-F971-4938-B32B-2E2942A281C0}"/>
              </a:ext>
            </a:extLst>
          </p:cNvPr>
          <p:cNvSpPr>
            <a:spLocks/>
          </p:cNvSpPr>
          <p:nvPr/>
        </p:nvSpPr>
        <p:spPr bwMode="auto">
          <a:xfrm>
            <a:off x="72635" y="3603468"/>
            <a:ext cx="2661438" cy="433211"/>
          </a:xfrm>
          <a:custGeom>
            <a:avLst/>
            <a:gdLst>
              <a:gd name="T0" fmla="*/ 351 w 351"/>
              <a:gd name="T1" fmla="*/ 65 h 65"/>
              <a:gd name="T2" fmla="*/ 0 w 351"/>
              <a:gd name="T3" fmla="*/ 65 h 65"/>
              <a:gd name="T4" fmla="*/ 0 w 351"/>
              <a:gd name="T5" fmla="*/ 16 h 65"/>
              <a:gd name="T6" fmla="*/ 16 w 351"/>
              <a:gd name="T7" fmla="*/ 0 h 65"/>
              <a:gd name="T8" fmla="*/ 336 w 351"/>
              <a:gd name="T9" fmla="*/ 0 h 65"/>
              <a:gd name="T10" fmla="*/ 351 w 351"/>
              <a:gd name="T11" fmla="*/ 16 h 65"/>
              <a:gd name="T12" fmla="*/ 351 w 351"/>
              <a:gd name="T13" fmla="*/ 65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51" h="65">
                <a:moveTo>
                  <a:pt x="351" y="65"/>
                </a:moveTo>
                <a:cubicBezTo>
                  <a:pt x="0" y="65"/>
                  <a:pt x="0" y="65"/>
                  <a:pt x="0" y="65"/>
                </a:cubicBezTo>
                <a:cubicBezTo>
                  <a:pt x="0" y="16"/>
                  <a:pt x="0" y="16"/>
                  <a:pt x="0" y="16"/>
                </a:cubicBezTo>
                <a:cubicBezTo>
                  <a:pt x="0" y="7"/>
                  <a:pt x="7" y="0"/>
                  <a:pt x="16" y="0"/>
                </a:cubicBezTo>
                <a:cubicBezTo>
                  <a:pt x="336" y="0"/>
                  <a:pt x="336" y="0"/>
                  <a:pt x="336" y="0"/>
                </a:cubicBezTo>
                <a:cubicBezTo>
                  <a:pt x="344" y="0"/>
                  <a:pt x="351" y="7"/>
                  <a:pt x="351" y="16"/>
                </a:cubicBezTo>
                <a:lnTo>
                  <a:pt x="351" y="6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b="1">
                <a:solidFill>
                  <a:schemeClr val="bg1"/>
                </a:solidFill>
              </a:rPr>
              <a:t>3. </a:t>
            </a:r>
            <a:r>
              <a:rPr lang="zh-CN" altLang="en-US" b="1">
                <a:solidFill>
                  <a:schemeClr val="bg1"/>
                </a:solidFill>
              </a:rPr>
              <a:t>家电控制实体属性图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26" name="Freeform 5">
            <a:extLst>
              <a:ext uri="{FF2B5EF4-FFF2-40B4-BE49-F238E27FC236}">
                <a16:creationId xmlns:a16="http://schemas.microsoft.com/office/drawing/2014/main" id="{ABB339A4-201D-4C47-BB75-E9B75B4D26AF}"/>
              </a:ext>
            </a:extLst>
          </p:cNvPr>
          <p:cNvSpPr>
            <a:spLocks/>
          </p:cNvSpPr>
          <p:nvPr/>
        </p:nvSpPr>
        <p:spPr bwMode="auto">
          <a:xfrm>
            <a:off x="5766895" y="3553441"/>
            <a:ext cx="2661438" cy="433211"/>
          </a:xfrm>
          <a:custGeom>
            <a:avLst/>
            <a:gdLst>
              <a:gd name="T0" fmla="*/ 351 w 351"/>
              <a:gd name="T1" fmla="*/ 65 h 65"/>
              <a:gd name="T2" fmla="*/ 0 w 351"/>
              <a:gd name="T3" fmla="*/ 65 h 65"/>
              <a:gd name="T4" fmla="*/ 0 w 351"/>
              <a:gd name="T5" fmla="*/ 16 h 65"/>
              <a:gd name="T6" fmla="*/ 16 w 351"/>
              <a:gd name="T7" fmla="*/ 0 h 65"/>
              <a:gd name="T8" fmla="*/ 336 w 351"/>
              <a:gd name="T9" fmla="*/ 0 h 65"/>
              <a:gd name="T10" fmla="*/ 351 w 351"/>
              <a:gd name="T11" fmla="*/ 16 h 65"/>
              <a:gd name="T12" fmla="*/ 351 w 351"/>
              <a:gd name="T13" fmla="*/ 65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51" h="65">
                <a:moveTo>
                  <a:pt x="351" y="65"/>
                </a:moveTo>
                <a:cubicBezTo>
                  <a:pt x="0" y="65"/>
                  <a:pt x="0" y="65"/>
                  <a:pt x="0" y="65"/>
                </a:cubicBezTo>
                <a:cubicBezTo>
                  <a:pt x="0" y="16"/>
                  <a:pt x="0" y="16"/>
                  <a:pt x="0" y="16"/>
                </a:cubicBezTo>
                <a:cubicBezTo>
                  <a:pt x="0" y="7"/>
                  <a:pt x="7" y="0"/>
                  <a:pt x="16" y="0"/>
                </a:cubicBezTo>
                <a:cubicBezTo>
                  <a:pt x="336" y="0"/>
                  <a:pt x="336" y="0"/>
                  <a:pt x="336" y="0"/>
                </a:cubicBezTo>
                <a:cubicBezTo>
                  <a:pt x="344" y="0"/>
                  <a:pt x="351" y="7"/>
                  <a:pt x="351" y="16"/>
                </a:cubicBezTo>
                <a:lnTo>
                  <a:pt x="351" y="6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b="1">
                <a:solidFill>
                  <a:schemeClr val="bg1"/>
                </a:solidFill>
              </a:rPr>
              <a:t>4. </a:t>
            </a:r>
            <a:r>
              <a:rPr lang="zh-CN" altLang="en-US" b="1">
                <a:solidFill>
                  <a:schemeClr val="bg1"/>
                </a:solidFill>
              </a:rPr>
              <a:t>数据统计实体属性图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DBAE4ED-3488-466A-A63E-890748EEE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35" y="1552647"/>
            <a:ext cx="4751534" cy="1917788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02B8F34C-64BC-49B9-B038-B3E7689312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2198" y="1571991"/>
            <a:ext cx="4980440" cy="1861621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7D4D312E-3303-4811-9525-5E57904FED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35" y="4169712"/>
            <a:ext cx="4912172" cy="1958977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8D8D31B3-EE9A-41BF-9597-36FA91CEE8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10219" y="4169712"/>
            <a:ext cx="5928481" cy="1958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67775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0">
        <p15:prstTrans prst="peelOff"/>
      </p:transition>
    </mc:Choice>
    <mc:Fallback xmlns="">
      <p:transition spd="slow" advClick="0" advTm="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7" dur="3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8" dur="3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3" grpId="0" animBg="1"/>
          <p:bldP spid="14" grpId="0"/>
          <p:bldP spid="20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3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3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3" grpId="0" animBg="1"/>
          <p:bldP spid="14" grpId="0"/>
          <p:bldP spid="20" grpId="0"/>
        </p:bldLst>
      </p:timing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-1029214" y="284492"/>
            <a:ext cx="1932300" cy="711939"/>
            <a:chOff x="3326229" y="1954572"/>
            <a:chExt cx="1932300" cy="711939"/>
          </a:xfrm>
        </p:grpSpPr>
        <p:sp>
          <p:nvSpPr>
            <p:cNvPr id="8" name="圆角矩形 7"/>
            <p:cNvSpPr/>
            <p:nvPr/>
          </p:nvSpPr>
          <p:spPr>
            <a:xfrm rot="5400000">
              <a:off x="3936409" y="1344392"/>
              <a:ext cx="711939" cy="1932300"/>
            </a:xfrm>
            <a:prstGeom prst="roundRect">
              <a:avLst>
                <a:gd name="adj" fmla="val 50000"/>
              </a:avLst>
            </a:prstGeom>
            <a:ln w="19050">
              <a:solidFill>
                <a:schemeClr val="bg1"/>
              </a:solidFill>
            </a:ln>
            <a:effectLst>
              <a:outerShdw blurRad="127000" dist="508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4376088" y="1954572"/>
              <a:ext cx="88244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spc="300">
                  <a:solidFill>
                    <a:schemeClr val="bg1"/>
                  </a:solidFill>
                  <a:latin typeface="Impact" panose="020B0806030902050204" pitchFamily="34" charset="0"/>
                </a:rPr>
                <a:t>04</a:t>
              </a:r>
              <a:endParaRPr lang="zh-CN" altLang="en-US" sz="4000" spc="30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</p:grpSp>
      <p:sp>
        <p:nvSpPr>
          <p:cNvPr id="13" name="圆角矩形 12"/>
          <p:cNvSpPr/>
          <p:nvPr/>
        </p:nvSpPr>
        <p:spPr>
          <a:xfrm>
            <a:off x="1070952" y="274006"/>
            <a:ext cx="5386120" cy="674443"/>
          </a:xfrm>
          <a:prstGeom prst="roundRect">
            <a:avLst>
              <a:gd name="adj" fmla="val 50000"/>
            </a:avLst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sp>
        <p:nvSpPr>
          <p:cNvPr id="14" name="文本框 13"/>
          <p:cNvSpPr txBox="1"/>
          <p:nvPr/>
        </p:nvSpPr>
        <p:spPr>
          <a:xfrm>
            <a:off x="1286144" y="336158"/>
            <a:ext cx="49317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>
                <a:solidFill>
                  <a:schemeClr val="tx1">
                    <a:lumMod val="75000"/>
                    <a:lumOff val="25000"/>
                  </a:schemeClr>
                </a:solidFill>
              </a:rPr>
              <a:t>数据实时显示模块软件设计</a:t>
            </a:r>
          </a:p>
        </p:txBody>
      </p:sp>
      <p:sp>
        <p:nvSpPr>
          <p:cNvPr id="17" name="矩形 16"/>
          <p:cNvSpPr/>
          <p:nvPr/>
        </p:nvSpPr>
        <p:spPr>
          <a:xfrm>
            <a:off x="0" y="6572250"/>
            <a:ext cx="12192000" cy="285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0E4FE2FD-C6F3-46A1-B686-25BE524E823D}"/>
              </a:ext>
            </a:extLst>
          </p:cNvPr>
          <p:cNvSpPr txBox="1"/>
          <p:nvPr/>
        </p:nvSpPr>
        <p:spPr>
          <a:xfrm>
            <a:off x="8231123" y="253933"/>
            <a:ext cx="37403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spc="300">
                <a:solidFill>
                  <a:schemeClr val="tx1">
                    <a:lumMod val="75000"/>
                    <a:lumOff val="25000"/>
                  </a:schemeClr>
                </a:solidFill>
              </a:rPr>
              <a:t>智能家居系统的设计与实现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4B358EE-AABD-47A3-8EEE-AFB93DB7CF43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7348" y="948449"/>
            <a:ext cx="2094646" cy="5573393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449412C-EAE9-4167-A8E8-2F0C6A6DE5A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6431" y="1000909"/>
            <a:ext cx="2948221" cy="52394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9249001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0">
        <p15:prstTrans prst="peelOff"/>
      </p:transition>
    </mc:Choice>
    <mc:Fallback xmlns="">
      <p:transition spd="slow" advClick="0" advTm="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7" dur="3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8" dur="3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3" grpId="0" animBg="1"/>
          <p:bldP spid="14" grpId="0"/>
          <p:bldP spid="20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3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3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3" grpId="0" animBg="1"/>
          <p:bldP spid="14" grpId="0"/>
          <p:bldP spid="20" grpId="0"/>
        </p:bldLst>
      </p:timing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-1029214" y="284492"/>
            <a:ext cx="1932300" cy="711939"/>
            <a:chOff x="3326229" y="1954572"/>
            <a:chExt cx="1932300" cy="711939"/>
          </a:xfrm>
        </p:grpSpPr>
        <p:sp>
          <p:nvSpPr>
            <p:cNvPr id="8" name="圆角矩形 7"/>
            <p:cNvSpPr/>
            <p:nvPr/>
          </p:nvSpPr>
          <p:spPr>
            <a:xfrm rot="5400000">
              <a:off x="3936409" y="1344392"/>
              <a:ext cx="711939" cy="1932300"/>
            </a:xfrm>
            <a:prstGeom prst="roundRect">
              <a:avLst>
                <a:gd name="adj" fmla="val 50000"/>
              </a:avLst>
            </a:prstGeom>
            <a:ln w="19050">
              <a:solidFill>
                <a:schemeClr val="bg1"/>
              </a:solidFill>
            </a:ln>
            <a:effectLst>
              <a:outerShdw blurRad="127000" dist="508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4376088" y="1954572"/>
              <a:ext cx="88244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spc="300">
                  <a:solidFill>
                    <a:schemeClr val="bg1"/>
                  </a:solidFill>
                  <a:latin typeface="Impact" panose="020B0806030902050204" pitchFamily="34" charset="0"/>
                </a:rPr>
                <a:t>04</a:t>
              </a:r>
              <a:endParaRPr lang="zh-CN" altLang="en-US" sz="4000" spc="30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</p:grpSp>
      <p:sp>
        <p:nvSpPr>
          <p:cNvPr id="13" name="圆角矩形 12"/>
          <p:cNvSpPr/>
          <p:nvPr/>
        </p:nvSpPr>
        <p:spPr>
          <a:xfrm>
            <a:off x="1070951" y="253933"/>
            <a:ext cx="4696803" cy="732013"/>
          </a:xfrm>
          <a:prstGeom prst="roundRect">
            <a:avLst>
              <a:gd name="adj" fmla="val 50000"/>
            </a:avLst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sp>
        <p:nvSpPr>
          <p:cNvPr id="14" name="文本框 13"/>
          <p:cNvSpPr txBox="1"/>
          <p:nvPr/>
        </p:nvSpPr>
        <p:spPr>
          <a:xfrm>
            <a:off x="1335245" y="345123"/>
            <a:ext cx="41721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>
                <a:solidFill>
                  <a:schemeClr val="tx1">
                    <a:lumMod val="75000"/>
                    <a:lumOff val="25000"/>
                  </a:schemeClr>
                </a:solidFill>
              </a:rPr>
              <a:t>家居控制模块软件设计</a:t>
            </a:r>
          </a:p>
        </p:txBody>
      </p:sp>
      <p:sp>
        <p:nvSpPr>
          <p:cNvPr id="17" name="矩形 16"/>
          <p:cNvSpPr/>
          <p:nvPr/>
        </p:nvSpPr>
        <p:spPr>
          <a:xfrm>
            <a:off x="0" y="6572250"/>
            <a:ext cx="12192000" cy="285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0E4FE2FD-C6F3-46A1-B686-25BE524E823D}"/>
              </a:ext>
            </a:extLst>
          </p:cNvPr>
          <p:cNvSpPr txBox="1"/>
          <p:nvPr/>
        </p:nvSpPr>
        <p:spPr>
          <a:xfrm>
            <a:off x="8231123" y="253933"/>
            <a:ext cx="37403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spc="300">
                <a:solidFill>
                  <a:schemeClr val="tx1">
                    <a:lumMod val="75000"/>
                    <a:lumOff val="25000"/>
                  </a:schemeClr>
                </a:solidFill>
              </a:rPr>
              <a:t>智能家居系统的设计与实现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2507145-906F-43E2-A492-79FD7806F2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245" y="1129896"/>
            <a:ext cx="1973385" cy="529840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F43723C-A4E4-4D0F-8742-50C11817369D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4460" y="1514161"/>
            <a:ext cx="2568184" cy="4497234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CCAE7DD-2359-42D1-97FB-C0FC09634180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7418981" y="2033901"/>
            <a:ext cx="4552475" cy="331182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6605947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0">
        <p15:prstTrans prst="peelOff"/>
      </p:transition>
    </mc:Choice>
    <mc:Fallback xmlns="">
      <p:transition spd="slow" advClick="0" advTm="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7" dur="3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8" dur="3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3" grpId="0" animBg="1"/>
          <p:bldP spid="14" grpId="0"/>
          <p:bldP spid="20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3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3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3" grpId="0" animBg="1"/>
          <p:bldP spid="14" grpId="0"/>
          <p:bldP spid="20" grpId="0"/>
        </p:bldLst>
      </p:timing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-1029214" y="284492"/>
            <a:ext cx="1932300" cy="711939"/>
            <a:chOff x="3326229" y="1954572"/>
            <a:chExt cx="1932300" cy="711939"/>
          </a:xfrm>
        </p:grpSpPr>
        <p:sp>
          <p:nvSpPr>
            <p:cNvPr id="8" name="圆角矩形 7"/>
            <p:cNvSpPr/>
            <p:nvPr/>
          </p:nvSpPr>
          <p:spPr>
            <a:xfrm rot="5400000">
              <a:off x="3936409" y="1344392"/>
              <a:ext cx="711939" cy="1932300"/>
            </a:xfrm>
            <a:prstGeom prst="roundRect">
              <a:avLst>
                <a:gd name="adj" fmla="val 50000"/>
              </a:avLst>
            </a:prstGeom>
            <a:ln w="19050">
              <a:solidFill>
                <a:schemeClr val="bg1"/>
              </a:solidFill>
            </a:ln>
            <a:effectLst>
              <a:outerShdw blurRad="127000" dist="508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4376088" y="1954572"/>
              <a:ext cx="88244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spc="300">
                  <a:solidFill>
                    <a:schemeClr val="bg1"/>
                  </a:solidFill>
                  <a:latin typeface="Impact" panose="020B0806030902050204" pitchFamily="34" charset="0"/>
                </a:rPr>
                <a:t>04</a:t>
              </a:r>
              <a:endParaRPr lang="zh-CN" altLang="en-US" sz="4000" spc="30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</p:grpSp>
      <p:sp>
        <p:nvSpPr>
          <p:cNvPr id="13" name="圆角矩形 12"/>
          <p:cNvSpPr/>
          <p:nvPr/>
        </p:nvSpPr>
        <p:spPr>
          <a:xfrm>
            <a:off x="1070951" y="274006"/>
            <a:ext cx="4795277" cy="711940"/>
          </a:xfrm>
          <a:prstGeom prst="roundRect">
            <a:avLst>
              <a:gd name="adj" fmla="val 50000"/>
            </a:avLst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sp>
        <p:nvSpPr>
          <p:cNvPr id="14" name="文本框 13"/>
          <p:cNvSpPr txBox="1"/>
          <p:nvPr/>
        </p:nvSpPr>
        <p:spPr>
          <a:xfrm>
            <a:off x="1286143" y="374821"/>
            <a:ext cx="4200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>
                <a:solidFill>
                  <a:schemeClr val="tx1">
                    <a:lumMod val="75000"/>
                    <a:lumOff val="25000"/>
                  </a:schemeClr>
                </a:solidFill>
              </a:rPr>
              <a:t>数据统计模块软件设计</a:t>
            </a:r>
          </a:p>
        </p:txBody>
      </p:sp>
      <p:sp>
        <p:nvSpPr>
          <p:cNvPr id="17" name="矩形 16"/>
          <p:cNvSpPr/>
          <p:nvPr/>
        </p:nvSpPr>
        <p:spPr>
          <a:xfrm>
            <a:off x="0" y="6572250"/>
            <a:ext cx="12192000" cy="285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0E4FE2FD-C6F3-46A1-B686-25BE524E823D}"/>
              </a:ext>
            </a:extLst>
          </p:cNvPr>
          <p:cNvSpPr txBox="1"/>
          <p:nvPr/>
        </p:nvSpPr>
        <p:spPr>
          <a:xfrm>
            <a:off x="8231123" y="253933"/>
            <a:ext cx="37403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spc="300">
                <a:solidFill>
                  <a:schemeClr val="tx1">
                    <a:lumMod val="75000"/>
                    <a:lumOff val="25000"/>
                  </a:schemeClr>
                </a:solidFill>
              </a:rPr>
              <a:t>智能家居系统的设计与实现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6ACA982-EB89-414F-B33C-C2DDFAFFA569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0117" y="1086762"/>
            <a:ext cx="3943852" cy="476377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7BB6ED8-2BAD-43C8-96B0-60C718A7C9E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7551" y="1174300"/>
            <a:ext cx="2807969" cy="49902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5244679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0">
        <p15:prstTrans prst="peelOff"/>
      </p:transition>
    </mc:Choice>
    <mc:Fallback xmlns="">
      <p:transition spd="slow" advClick="0" advTm="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7" dur="3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8" dur="3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3" grpId="0" animBg="1"/>
          <p:bldP spid="14" grpId="0"/>
          <p:bldP spid="20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3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3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3" grpId="0" animBg="1"/>
          <p:bldP spid="14" grpId="0"/>
          <p:bldP spid="20" grpId="0"/>
        </p:bldLst>
      </p:timing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-1029214" y="284492"/>
            <a:ext cx="1932300" cy="711939"/>
            <a:chOff x="3326229" y="1954572"/>
            <a:chExt cx="1932300" cy="711939"/>
          </a:xfrm>
        </p:grpSpPr>
        <p:sp>
          <p:nvSpPr>
            <p:cNvPr id="8" name="圆角矩形 7"/>
            <p:cNvSpPr/>
            <p:nvPr/>
          </p:nvSpPr>
          <p:spPr>
            <a:xfrm rot="5400000">
              <a:off x="3936409" y="1344392"/>
              <a:ext cx="711939" cy="1932300"/>
            </a:xfrm>
            <a:prstGeom prst="roundRect">
              <a:avLst>
                <a:gd name="adj" fmla="val 50000"/>
              </a:avLst>
            </a:prstGeom>
            <a:ln w="19050">
              <a:solidFill>
                <a:schemeClr val="bg1"/>
              </a:solidFill>
            </a:ln>
            <a:effectLst>
              <a:outerShdw blurRad="127000" dist="508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4376088" y="1954572"/>
              <a:ext cx="88244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spc="300">
                  <a:solidFill>
                    <a:schemeClr val="bg1"/>
                  </a:solidFill>
                  <a:latin typeface="Impact" panose="020B0806030902050204" pitchFamily="34" charset="0"/>
                </a:rPr>
                <a:t>04</a:t>
              </a:r>
              <a:endParaRPr lang="zh-CN" altLang="en-US" sz="4000" spc="30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</p:grpSp>
      <p:sp>
        <p:nvSpPr>
          <p:cNvPr id="13" name="圆角矩形 12"/>
          <p:cNvSpPr/>
          <p:nvPr/>
        </p:nvSpPr>
        <p:spPr>
          <a:xfrm>
            <a:off x="1070951" y="274006"/>
            <a:ext cx="4710871" cy="711940"/>
          </a:xfrm>
          <a:prstGeom prst="roundRect">
            <a:avLst>
              <a:gd name="adj" fmla="val 50000"/>
            </a:avLst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sp>
        <p:nvSpPr>
          <p:cNvPr id="14" name="文本框 13"/>
          <p:cNvSpPr txBox="1"/>
          <p:nvPr/>
        </p:nvSpPr>
        <p:spPr>
          <a:xfrm>
            <a:off x="1286143" y="368389"/>
            <a:ext cx="42424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>
                <a:solidFill>
                  <a:schemeClr val="tx1">
                    <a:lumMod val="75000"/>
                    <a:lumOff val="25000"/>
                  </a:schemeClr>
                </a:solidFill>
              </a:rPr>
              <a:t>报表导出模块软件设计</a:t>
            </a:r>
          </a:p>
        </p:txBody>
      </p:sp>
      <p:sp>
        <p:nvSpPr>
          <p:cNvPr id="17" name="矩形 16"/>
          <p:cNvSpPr/>
          <p:nvPr/>
        </p:nvSpPr>
        <p:spPr>
          <a:xfrm>
            <a:off x="0" y="6572250"/>
            <a:ext cx="12192000" cy="285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0E4FE2FD-C6F3-46A1-B686-25BE524E823D}"/>
              </a:ext>
            </a:extLst>
          </p:cNvPr>
          <p:cNvSpPr txBox="1"/>
          <p:nvPr/>
        </p:nvSpPr>
        <p:spPr>
          <a:xfrm>
            <a:off x="8231123" y="253933"/>
            <a:ext cx="37403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spc="300">
                <a:solidFill>
                  <a:schemeClr val="tx1">
                    <a:lumMod val="75000"/>
                    <a:lumOff val="25000"/>
                  </a:schemeClr>
                </a:solidFill>
              </a:rPr>
              <a:t>智能家居系统的设计与实现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17CCE90-BFBB-4F9D-BFFA-A27F15B9B96E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086" y="992378"/>
            <a:ext cx="3997057" cy="5497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581CD6B-9DCE-4630-8895-ED12F72F588B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5424" y="1453848"/>
            <a:ext cx="2895699" cy="4776013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CBA47C4-17EA-4C3F-AB4D-5C159EFB5CBA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6404" y="1427847"/>
            <a:ext cx="3051984" cy="47760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9138259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0">
        <p15:prstTrans prst="peelOff"/>
      </p:transition>
    </mc:Choice>
    <mc:Fallback xmlns="">
      <p:transition spd="slow" advClick="0" advTm="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7" dur="3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8" dur="3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3" grpId="0" animBg="1"/>
          <p:bldP spid="14" grpId="0"/>
          <p:bldP spid="20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3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3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3" grpId="0" animBg="1"/>
          <p:bldP spid="14" grpId="0"/>
          <p:bldP spid="20" grpId="0"/>
        </p:bldLst>
      </p:timing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组合 40"/>
          <p:cNvGrpSpPr/>
          <p:nvPr/>
        </p:nvGrpSpPr>
        <p:grpSpPr>
          <a:xfrm>
            <a:off x="-397" y="0"/>
            <a:ext cx="1248940" cy="6858000"/>
            <a:chOff x="-397" y="0"/>
            <a:chExt cx="1248940" cy="6858000"/>
          </a:xfrm>
        </p:grpSpPr>
        <p:sp>
          <p:nvSpPr>
            <p:cNvPr id="6" name="任意多边形 5"/>
            <p:cNvSpPr/>
            <p:nvPr/>
          </p:nvSpPr>
          <p:spPr>
            <a:xfrm>
              <a:off x="0" y="0"/>
              <a:ext cx="1248543" cy="6858000"/>
            </a:xfrm>
            <a:custGeom>
              <a:avLst/>
              <a:gdLst>
                <a:gd name="connsiteX0" fmla="*/ 0 w 1530942"/>
                <a:gd name="connsiteY0" fmla="*/ 0 h 6858000"/>
                <a:gd name="connsiteX1" fmla="*/ 1039003 w 1530942"/>
                <a:gd name="connsiteY1" fmla="*/ 0 h 6858000"/>
                <a:gd name="connsiteX2" fmla="*/ 1113780 w 1530942"/>
                <a:gd name="connsiteY2" fmla="*/ 250873 h 6858000"/>
                <a:gd name="connsiteX3" fmla="*/ 1530942 w 1530942"/>
                <a:gd name="connsiteY3" fmla="*/ 3429000 h 6858000"/>
                <a:gd name="connsiteX4" fmla="*/ 1113780 w 1530942"/>
                <a:gd name="connsiteY4" fmla="*/ 6607127 h 6858000"/>
                <a:gd name="connsiteX5" fmla="*/ 1039003 w 1530942"/>
                <a:gd name="connsiteY5" fmla="*/ 6858000 h 6858000"/>
                <a:gd name="connsiteX6" fmla="*/ 0 w 1530942"/>
                <a:gd name="connsiteY6" fmla="*/ 6858000 h 6858000"/>
                <a:gd name="connsiteX7" fmla="*/ 0 w 1530942"/>
                <a:gd name="connsiteY7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30942" h="6858000">
                  <a:moveTo>
                    <a:pt x="0" y="0"/>
                  </a:moveTo>
                  <a:lnTo>
                    <a:pt x="1039003" y="0"/>
                  </a:lnTo>
                  <a:lnTo>
                    <a:pt x="1113780" y="250873"/>
                  </a:lnTo>
                  <a:cubicBezTo>
                    <a:pt x="1379823" y="1195613"/>
                    <a:pt x="1530942" y="2278263"/>
                    <a:pt x="1530942" y="3429000"/>
                  </a:cubicBezTo>
                  <a:cubicBezTo>
                    <a:pt x="1530942" y="4579737"/>
                    <a:pt x="1379823" y="5662387"/>
                    <a:pt x="1113780" y="6607127"/>
                  </a:cubicBezTo>
                  <a:lnTo>
                    <a:pt x="1039003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b="1"/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-397" y="1696972"/>
              <a:ext cx="1015663" cy="3464056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dist"/>
              <a:r>
                <a:rPr lang="en-US" altLang="zh-CN" sz="5400" b="1">
                  <a:solidFill>
                    <a:schemeClr val="bg1">
                      <a:alpha val="10000"/>
                    </a:schemeClr>
                  </a:solidFill>
                </a:rPr>
                <a:t>PART 01</a:t>
              </a:r>
              <a:endParaRPr lang="zh-CN" altLang="en-US" sz="5400" b="1">
                <a:solidFill>
                  <a:schemeClr val="bg1">
                    <a:alpha val="10000"/>
                  </a:schemeClr>
                </a:solidFill>
              </a:endParaRPr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10943457" y="0"/>
            <a:ext cx="1248543" cy="6858000"/>
            <a:chOff x="10943457" y="0"/>
            <a:chExt cx="1248543" cy="6858000"/>
          </a:xfrm>
        </p:grpSpPr>
        <p:sp>
          <p:nvSpPr>
            <p:cNvPr id="8" name="任意多边形 7"/>
            <p:cNvSpPr/>
            <p:nvPr/>
          </p:nvSpPr>
          <p:spPr>
            <a:xfrm flipH="1">
              <a:off x="10943457" y="0"/>
              <a:ext cx="1248543" cy="6858000"/>
            </a:xfrm>
            <a:custGeom>
              <a:avLst/>
              <a:gdLst>
                <a:gd name="connsiteX0" fmla="*/ 0 w 1530942"/>
                <a:gd name="connsiteY0" fmla="*/ 0 h 6858000"/>
                <a:gd name="connsiteX1" fmla="*/ 1039003 w 1530942"/>
                <a:gd name="connsiteY1" fmla="*/ 0 h 6858000"/>
                <a:gd name="connsiteX2" fmla="*/ 1113780 w 1530942"/>
                <a:gd name="connsiteY2" fmla="*/ 250873 h 6858000"/>
                <a:gd name="connsiteX3" fmla="*/ 1530942 w 1530942"/>
                <a:gd name="connsiteY3" fmla="*/ 3429000 h 6858000"/>
                <a:gd name="connsiteX4" fmla="*/ 1113780 w 1530942"/>
                <a:gd name="connsiteY4" fmla="*/ 6607127 h 6858000"/>
                <a:gd name="connsiteX5" fmla="*/ 1039003 w 1530942"/>
                <a:gd name="connsiteY5" fmla="*/ 6858000 h 6858000"/>
                <a:gd name="connsiteX6" fmla="*/ 0 w 1530942"/>
                <a:gd name="connsiteY6" fmla="*/ 6858000 h 6858000"/>
                <a:gd name="connsiteX7" fmla="*/ 0 w 1530942"/>
                <a:gd name="connsiteY7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30942" h="6858000">
                  <a:moveTo>
                    <a:pt x="0" y="0"/>
                  </a:moveTo>
                  <a:lnTo>
                    <a:pt x="1039003" y="0"/>
                  </a:lnTo>
                  <a:lnTo>
                    <a:pt x="1113780" y="250873"/>
                  </a:lnTo>
                  <a:cubicBezTo>
                    <a:pt x="1379823" y="1195613"/>
                    <a:pt x="1530942" y="2278263"/>
                    <a:pt x="1530942" y="3429000"/>
                  </a:cubicBezTo>
                  <a:cubicBezTo>
                    <a:pt x="1530942" y="4579737"/>
                    <a:pt x="1379823" y="5662387"/>
                    <a:pt x="1113780" y="6607127"/>
                  </a:cubicBezTo>
                  <a:lnTo>
                    <a:pt x="1039003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b="1"/>
            </a:p>
          </p:txBody>
        </p:sp>
        <p:sp>
          <p:nvSpPr>
            <p:cNvPr id="9" name="文本框 8"/>
            <p:cNvSpPr txBox="1"/>
            <p:nvPr/>
          </p:nvSpPr>
          <p:spPr>
            <a:xfrm flipH="1">
              <a:off x="11160600" y="1696972"/>
              <a:ext cx="1015663" cy="3464056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dist"/>
              <a:r>
                <a:rPr lang="en-US" altLang="zh-CN" sz="5400" b="1">
                  <a:solidFill>
                    <a:schemeClr val="bg1">
                      <a:alpha val="10000"/>
                    </a:schemeClr>
                  </a:solidFill>
                </a:rPr>
                <a:t>PART 01</a:t>
              </a:r>
              <a:endParaRPr lang="zh-CN" altLang="en-US" sz="5400" b="1">
                <a:solidFill>
                  <a:schemeClr val="bg1">
                    <a:alpha val="10000"/>
                  </a:schemeClr>
                </a:solidFill>
              </a:endParaRPr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2621429" y="205041"/>
            <a:ext cx="6949143" cy="6447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1300" b="1" spc="600">
                <a:solidFill>
                  <a:schemeClr val="accent1">
                    <a:alpha val="5000"/>
                  </a:schemeClr>
                </a:solidFill>
                <a:latin typeface="Impact" panose="020B0806030902050204" pitchFamily="34" charset="0"/>
              </a:rPr>
              <a:t>01</a:t>
            </a:r>
            <a:endParaRPr lang="zh-CN" altLang="en-US" sz="41300" b="1" spc="600">
              <a:solidFill>
                <a:schemeClr val="accent1">
                  <a:alpha val="5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3294743" y="1728953"/>
            <a:ext cx="56025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4800" b="1" spc="300">
                <a:solidFill>
                  <a:schemeClr val="tx1">
                    <a:lumMod val="75000"/>
                    <a:lumOff val="25000"/>
                  </a:schemeClr>
                </a:solidFill>
              </a:rPr>
              <a:t>研究的目的和意义</a:t>
            </a:r>
          </a:p>
        </p:txBody>
      </p:sp>
      <p:sp>
        <p:nvSpPr>
          <p:cNvPr id="17" name="矩形 16"/>
          <p:cNvSpPr/>
          <p:nvPr/>
        </p:nvSpPr>
        <p:spPr>
          <a:xfrm>
            <a:off x="3797300" y="2550202"/>
            <a:ext cx="45974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</a:rPr>
              <a:t>Purpose and significance of the study</a:t>
            </a:r>
          </a:p>
        </p:txBody>
      </p:sp>
    </p:spTree>
    <p:extLst>
      <p:ext uri="{BB962C8B-B14F-4D97-AF65-F5344CB8AC3E}">
        <p14:creationId xmlns:p14="http://schemas.microsoft.com/office/powerpoint/2010/main" val="1892805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0">
        <p14:doors dir="ver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272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28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6" grpId="0"/>
      <p:bldP spid="17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1569594" y="2765129"/>
            <a:ext cx="923085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b="1" spc="300">
                <a:solidFill>
                  <a:schemeClr val="tx1">
                    <a:lumMod val="75000"/>
                    <a:lumOff val="25000"/>
                  </a:schemeClr>
                </a:solidFill>
              </a:rPr>
              <a:t>感谢各位老师的批评指正</a:t>
            </a:r>
          </a:p>
        </p:txBody>
      </p:sp>
      <p:grpSp>
        <p:nvGrpSpPr>
          <p:cNvPr id="17" name="组合 16"/>
          <p:cNvGrpSpPr/>
          <p:nvPr/>
        </p:nvGrpSpPr>
        <p:grpSpPr>
          <a:xfrm>
            <a:off x="3932361" y="4656886"/>
            <a:ext cx="1716789" cy="616489"/>
            <a:chOff x="4474782" y="5065103"/>
            <a:chExt cx="1567268" cy="372973"/>
          </a:xfrm>
        </p:grpSpPr>
        <p:sp>
          <p:nvSpPr>
            <p:cNvPr id="15" name="圆角矩形 14"/>
            <p:cNvSpPr/>
            <p:nvPr/>
          </p:nvSpPr>
          <p:spPr>
            <a:xfrm>
              <a:off x="4474782" y="5065103"/>
              <a:ext cx="1567268" cy="316214"/>
            </a:xfrm>
            <a:prstGeom prst="roundRect">
              <a:avLst>
                <a:gd name="adj" fmla="val 50000"/>
              </a:avLst>
            </a:prstGeom>
            <a:ln w="22225">
              <a:solidFill>
                <a:schemeClr val="bg1"/>
              </a:solidFill>
            </a:ln>
            <a:effectLst>
              <a:outerShdw blurRad="114300" dist="508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4550054" y="5130299"/>
              <a:ext cx="138840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b="1">
                  <a:solidFill>
                    <a:schemeClr val="bg1"/>
                  </a:solidFill>
                </a:rPr>
                <a:t>答辩人：尤旋</a:t>
              </a: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6635787" y="4657222"/>
            <a:ext cx="1847031" cy="606393"/>
            <a:chOff x="6677804" y="5065438"/>
            <a:chExt cx="1586324" cy="367103"/>
          </a:xfrm>
        </p:grpSpPr>
        <p:sp>
          <p:nvSpPr>
            <p:cNvPr id="16" name="圆角矩形 15"/>
            <p:cNvSpPr/>
            <p:nvPr/>
          </p:nvSpPr>
          <p:spPr>
            <a:xfrm>
              <a:off x="6696860" y="5065438"/>
              <a:ext cx="1567268" cy="316214"/>
            </a:xfrm>
            <a:prstGeom prst="roundRect">
              <a:avLst>
                <a:gd name="adj" fmla="val 50000"/>
              </a:avLst>
            </a:prstGeom>
            <a:ln w="22225">
              <a:solidFill>
                <a:schemeClr val="bg1"/>
              </a:solidFill>
            </a:ln>
            <a:effectLst>
              <a:outerShdw blurRad="114300" dist="508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6677804" y="5124764"/>
              <a:ext cx="14910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b="1">
                  <a:solidFill>
                    <a:schemeClr val="bg1"/>
                  </a:solidFill>
                </a:rPr>
                <a:t>导师：李涛</a:t>
              </a: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4688155" y="5875923"/>
            <a:ext cx="342764" cy="342764"/>
            <a:chOff x="4688155" y="5875923"/>
            <a:chExt cx="342764" cy="342764"/>
          </a:xfrm>
        </p:grpSpPr>
        <p:sp>
          <p:nvSpPr>
            <p:cNvPr id="21" name="椭圆 20"/>
            <p:cNvSpPr/>
            <p:nvPr/>
          </p:nvSpPr>
          <p:spPr>
            <a:xfrm>
              <a:off x="4688155" y="5875923"/>
              <a:ext cx="342764" cy="34276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2" name="组合 21"/>
            <p:cNvGrpSpPr>
              <a:grpSpLocks/>
            </p:cNvGrpSpPr>
            <p:nvPr/>
          </p:nvGrpSpPr>
          <p:grpSpPr>
            <a:xfrm>
              <a:off x="4763028" y="5947390"/>
              <a:ext cx="193018" cy="199830"/>
              <a:chOff x="5753100" y="3041650"/>
              <a:chExt cx="682626" cy="771526"/>
            </a:xfrm>
            <a:solidFill>
              <a:schemeClr val="accent1"/>
            </a:solidFill>
          </p:grpSpPr>
          <p:sp>
            <p:nvSpPr>
              <p:cNvPr id="23" name="Oval 202"/>
              <p:cNvSpPr>
                <a:spLocks noChangeArrowheads="1"/>
              </p:cNvSpPr>
              <p:nvPr/>
            </p:nvSpPr>
            <p:spPr bwMode="auto">
              <a:xfrm>
                <a:off x="5908675" y="3041650"/>
                <a:ext cx="119063" cy="14763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" name="Freeform 203"/>
              <p:cNvSpPr>
                <a:spLocks/>
              </p:cNvSpPr>
              <p:nvPr/>
            </p:nvSpPr>
            <p:spPr bwMode="auto">
              <a:xfrm>
                <a:off x="6103938" y="3413125"/>
                <a:ext cx="46038" cy="84138"/>
              </a:xfrm>
              <a:custGeom>
                <a:avLst/>
                <a:gdLst>
                  <a:gd name="T0" fmla="*/ 2 w 12"/>
                  <a:gd name="T1" fmla="*/ 22 h 22"/>
                  <a:gd name="T2" fmla="*/ 10 w 12"/>
                  <a:gd name="T3" fmla="*/ 22 h 22"/>
                  <a:gd name="T4" fmla="*/ 12 w 12"/>
                  <a:gd name="T5" fmla="*/ 20 h 22"/>
                  <a:gd name="T6" fmla="*/ 12 w 12"/>
                  <a:gd name="T7" fmla="*/ 2 h 22"/>
                  <a:gd name="T8" fmla="*/ 10 w 12"/>
                  <a:gd name="T9" fmla="*/ 0 h 22"/>
                  <a:gd name="T10" fmla="*/ 2 w 12"/>
                  <a:gd name="T11" fmla="*/ 0 h 22"/>
                  <a:gd name="T12" fmla="*/ 0 w 12"/>
                  <a:gd name="T13" fmla="*/ 2 h 22"/>
                  <a:gd name="T14" fmla="*/ 0 w 12"/>
                  <a:gd name="T15" fmla="*/ 20 h 22"/>
                  <a:gd name="T16" fmla="*/ 2 w 12"/>
                  <a:gd name="T17" fmla="*/ 2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" h="22">
                    <a:moveTo>
                      <a:pt x="2" y="22"/>
                    </a:moveTo>
                    <a:cubicBezTo>
                      <a:pt x="10" y="22"/>
                      <a:pt x="10" y="22"/>
                      <a:pt x="10" y="22"/>
                    </a:cubicBezTo>
                    <a:cubicBezTo>
                      <a:pt x="11" y="22"/>
                      <a:pt x="12" y="21"/>
                      <a:pt x="12" y="20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1"/>
                      <a:pt x="11" y="0"/>
                      <a:pt x="10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1"/>
                      <a:pt x="1" y="22"/>
                      <a:pt x="2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" name="Freeform 204"/>
              <p:cNvSpPr>
                <a:spLocks/>
              </p:cNvSpPr>
              <p:nvPr/>
            </p:nvSpPr>
            <p:spPr bwMode="auto">
              <a:xfrm>
                <a:off x="6313488" y="3413125"/>
                <a:ext cx="46038" cy="84138"/>
              </a:xfrm>
              <a:custGeom>
                <a:avLst/>
                <a:gdLst>
                  <a:gd name="T0" fmla="*/ 3 w 12"/>
                  <a:gd name="T1" fmla="*/ 22 h 22"/>
                  <a:gd name="T2" fmla="*/ 10 w 12"/>
                  <a:gd name="T3" fmla="*/ 22 h 22"/>
                  <a:gd name="T4" fmla="*/ 12 w 12"/>
                  <a:gd name="T5" fmla="*/ 20 h 22"/>
                  <a:gd name="T6" fmla="*/ 12 w 12"/>
                  <a:gd name="T7" fmla="*/ 2 h 22"/>
                  <a:gd name="T8" fmla="*/ 10 w 12"/>
                  <a:gd name="T9" fmla="*/ 0 h 22"/>
                  <a:gd name="T10" fmla="*/ 3 w 12"/>
                  <a:gd name="T11" fmla="*/ 0 h 22"/>
                  <a:gd name="T12" fmla="*/ 0 w 12"/>
                  <a:gd name="T13" fmla="*/ 2 h 22"/>
                  <a:gd name="T14" fmla="*/ 0 w 12"/>
                  <a:gd name="T15" fmla="*/ 20 h 22"/>
                  <a:gd name="T16" fmla="*/ 3 w 12"/>
                  <a:gd name="T17" fmla="*/ 2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" h="22">
                    <a:moveTo>
                      <a:pt x="3" y="22"/>
                    </a:moveTo>
                    <a:cubicBezTo>
                      <a:pt x="10" y="22"/>
                      <a:pt x="10" y="22"/>
                      <a:pt x="10" y="22"/>
                    </a:cubicBezTo>
                    <a:cubicBezTo>
                      <a:pt x="12" y="22"/>
                      <a:pt x="12" y="21"/>
                      <a:pt x="12" y="20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1"/>
                      <a:pt x="12" y="0"/>
                      <a:pt x="10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1"/>
                      <a:pt x="1" y="22"/>
                      <a:pt x="3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" name="Freeform 205"/>
              <p:cNvSpPr>
                <a:spLocks noEditPoints="1"/>
              </p:cNvSpPr>
              <p:nvPr/>
            </p:nvSpPr>
            <p:spPr bwMode="auto">
              <a:xfrm>
                <a:off x="6030913" y="3444875"/>
                <a:ext cx="404813" cy="360363"/>
              </a:xfrm>
              <a:custGeom>
                <a:avLst/>
                <a:gdLst>
                  <a:gd name="T0" fmla="*/ 94 w 106"/>
                  <a:gd name="T1" fmla="*/ 0 h 95"/>
                  <a:gd name="T2" fmla="*/ 91 w 106"/>
                  <a:gd name="T3" fmla="*/ 0 h 95"/>
                  <a:gd name="T4" fmla="*/ 91 w 106"/>
                  <a:gd name="T5" fmla="*/ 12 h 95"/>
                  <a:gd name="T6" fmla="*/ 84 w 106"/>
                  <a:gd name="T7" fmla="*/ 18 h 95"/>
                  <a:gd name="T8" fmla="*/ 77 w 106"/>
                  <a:gd name="T9" fmla="*/ 18 h 95"/>
                  <a:gd name="T10" fmla="*/ 70 w 106"/>
                  <a:gd name="T11" fmla="*/ 12 h 95"/>
                  <a:gd name="T12" fmla="*/ 70 w 106"/>
                  <a:gd name="T13" fmla="*/ 0 h 95"/>
                  <a:gd name="T14" fmla="*/ 36 w 106"/>
                  <a:gd name="T15" fmla="*/ 0 h 95"/>
                  <a:gd name="T16" fmla="*/ 36 w 106"/>
                  <a:gd name="T17" fmla="*/ 12 h 95"/>
                  <a:gd name="T18" fmla="*/ 29 w 106"/>
                  <a:gd name="T19" fmla="*/ 18 h 95"/>
                  <a:gd name="T20" fmla="*/ 21 w 106"/>
                  <a:gd name="T21" fmla="*/ 18 h 95"/>
                  <a:gd name="T22" fmla="*/ 15 w 106"/>
                  <a:gd name="T23" fmla="*/ 12 h 95"/>
                  <a:gd name="T24" fmla="*/ 15 w 106"/>
                  <a:gd name="T25" fmla="*/ 0 h 95"/>
                  <a:gd name="T26" fmla="*/ 12 w 106"/>
                  <a:gd name="T27" fmla="*/ 0 h 95"/>
                  <a:gd name="T28" fmla="*/ 0 w 106"/>
                  <a:gd name="T29" fmla="*/ 13 h 95"/>
                  <a:gd name="T30" fmla="*/ 0 w 106"/>
                  <a:gd name="T31" fmla="*/ 36 h 95"/>
                  <a:gd name="T32" fmla="*/ 0 w 106"/>
                  <a:gd name="T33" fmla="*/ 83 h 95"/>
                  <a:gd name="T34" fmla="*/ 12 w 106"/>
                  <a:gd name="T35" fmla="*/ 95 h 95"/>
                  <a:gd name="T36" fmla="*/ 94 w 106"/>
                  <a:gd name="T37" fmla="*/ 95 h 95"/>
                  <a:gd name="T38" fmla="*/ 106 w 106"/>
                  <a:gd name="T39" fmla="*/ 83 h 95"/>
                  <a:gd name="T40" fmla="*/ 106 w 106"/>
                  <a:gd name="T41" fmla="*/ 36 h 95"/>
                  <a:gd name="T42" fmla="*/ 106 w 106"/>
                  <a:gd name="T43" fmla="*/ 13 h 95"/>
                  <a:gd name="T44" fmla="*/ 94 w 106"/>
                  <a:gd name="T45" fmla="*/ 0 h 95"/>
                  <a:gd name="T46" fmla="*/ 98 w 106"/>
                  <a:gd name="T47" fmla="*/ 83 h 95"/>
                  <a:gd name="T48" fmla="*/ 94 w 106"/>
                  <a:gd name="T49" fmla="*/ 88 h 95"/>
                  <a:gd name="T50" fmla="*/ 12 w 106"/>
                  <a:gd name="T51" fmla="*/ 88 h 95"/>
                  <a:gd name="T52" fmla="*/ 8 w 106"/>
                  <a:gd name="T53" fmla="*/ 83 h 95"/>
                  <a:gd name="T54" fmla="*/ 8 w 106"/>
                  <a:gd name="T55" fmla="*/ 36 h 95"/>
                  <a:gd name="T56" fmla="*/ 98 w 106"/>
                  <a:gd name="T57" fmla="*/ 36 h 95"/>
                  <a:gd name="T58" fmla="*/ 98 w 106"/>
                  <a:gd name="T59" fmla="*/ 83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06" h="95">
                    <a:moveTo>
                      <a:pt x="94" y="0"/>
                    </a:moveTo>
                    <a:cubicBezTo>
                      <a:pt x="91" y="0"/>
                      <a:pt x="91" y="0"/>
                      <a:pt x="91" y="0"/>
                    </a:cubicBezTo>
                    <a:cubicBezTo>
                      <a:pt x="91" y="12"/>
                      <a:pt x="91" y="12"/>
                      <a:pt x="91" y="12"/>
                    </a:cubicBezTo>
                    <a:cubicBezTo>
                      <a:pt x="91" y="15"/>
                      <a:pt x="88" y="18"/>
                      <a:pt x="84" y="18"/>
                    </a:cubicBezTo>
                    <a:cubicBezTo>
                      <a:pt x="77" y="18"/>
                      <a:pt x="77" y="18"/>
                      <a:pt x="77" y="18"/>
                    </a:cubicBezTo>
                    <a:cubicBezTo>
                      <a:pt x="73" y="18"/>
                      <a:pt x="70" y="15"/>
                      <a:pt x="70" y="12"/>
                    </a:cubicBezTo>
                    <a:cubicBezTo>
                      <a:pt x="70" y="0"/>
                      <a:pt x="70" y="0"/>
                      <a:pt x="70" y="0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36" y="12"/>
                      <a:pt x="36" y="12"/>
                      <a:pt x="36" y="12"/>
                    </a:cubicBezTo>
                    <a:cubicBezTo>
                      <a:pt x="36" y="15"/>
                      <a:pt x="33" y="18"/>
                      <a:pt x="29" y="18"/>
                    </a:cubicBezTo>
                    <a:cubicBezTo>
                      <a:pt x="21" y="18"/>
                      <a:pt x="21" y="18"/>
                      <a:pt x="21" y="18"/>
                    </a:cubicBezTo>
                    <a:cubicBezTo>
                      <a:pt x="18" y="18"/>
                      <a:pt x="15" y="15"/>
                      <a:pt x="15" y="12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6"/>
                      <a:pt x="0" y="13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83"/>
                      <a:pt x="0" y="83"/>
                      <a:pt x="0" y="83"/>
                    </a:cubicBezTo>
                    <a:cubicBezTo>
                      <a:pt x="0" y="90"/>
                      <a:pt x="5" y="95"/>
                      <a:pt x="12" y="95"/>
                    </a:cubicBezTo>
                    <a:cubicBezTo>
                      <a:pt x="94" y="95"/>
                      <a:pt x="94" y="95"/>
                      <a:pt x="94" y="95"/>
                    </a:cubicBezTo>
                    <a:cubicBezTo>
                      <a:pt x="100" y="95"/>
                      <a:pt x="106" y="90"/>
                      <a:pt x="106" y="83"/>
                    </a:cubicBezTo>
                    <a:cubicBezTo>
                      <a:pt x="106" y="36"/>
                      <a:pt x="106" y="36"/>
                      <a:pt x="106" y="36"/>
                    </a:cubicBezTo>
                    <a:cubicBezTo>
                      <a:pt x="106" y="13"/>
                      <a:pt x="106" y="13"/>
                      <a:pt x="106" y="13"/>
                    </a:cubicBezTo>
                    <a:cubicBezTo>
                      <a:pt x="106" y="6"/>
                      <a:pt x="100" y="0"/>
                      <a:pt x="94" y="0"/>
                    </a:cubicBezTo>
                    <a:close/>
                    <a:moveTo>
                      <a:pt x="98" y="83"/>
                    </a:moveTo>
                    <a:cubicBezTo>
                      <a:pt x="98" y="86"/>
                      <a:pt x="96" y="88"/>
                      <a:pt x="94" y="88"/>
                    </a:cubicBezTo>
                    <a:cubicBezTo>
                      <a:pt x="12" y="88"/>
                      <a:pt x="12" y="88"/>
                      <a:pt x="12" y="88"/>
                    </a:cubicBezTo>
                    <a:cubicBezTo>
                      <a:pt x="10" y="88"/>
                      <a:pt x="8" y="86"/>
                      <a:pt x="8" y="83"/>
                    </a:cubicBezTo>
                    <a:cubicBezTo>
                      <a:pt x="8" y="36"/>
                      <a:pt x="8" y="36"/>
                      <a:pt x="8" y="36"/>
                    </a:cubicBezTo>
                    <a:cubicBezTo>
                      <a:pt x="98" y="36"/>
                      <a:pt x="98" y="36"/>
                      <a:pt x="98" y="36"/>
                    </a:cubicBezTo>
                    <a:lnTo>
                      <a:pt x="98" y="8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" name="Rectangle 206"/>
              <p:cNvSpPr>
                <a:spLocks noChangeArrowheads="1"/>
              </p:cNvSpPr>
              <p:nvPr/>
            </p:nvSpPr>
            <p:spPr bwMode="auto">
              <a:xfrm>
                <a:off x="6084888" y="3611563"/>
                <a:ext cx="79375" cy="3016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" name="Rectangle 207"/>
              <p:cNvSpPr>
                <a:spLocks noChangeArrowheads="1"/>
              </p:cNvSpPr>
              <p:nvPr/>
            </p:nvSpPr>
            <p:spPr bwMode="auto">
              <a:xfrm>
                <a:off x="6191250" y="3611563"/>
                <a:ext cx="79375" cy="3016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" name="Rectangle 208"/>
              <p:cNvSpPr>
                <a:spLocks noChangeArrowheads="1"/>
              </p:cNvSpPr>
              <p:nvPr/>
            </p:nvSpPr>
            <p:spPr bwMode="auto">
              <a:xfrm>
                <a:off x="6294438" y="3611563"/>
                <a:ext cx="79375" cy="3016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" name="Rectangle 209"/>
              <p:cNvSpPr>
                <a:spLocks noChangeArrowheads="1"/>
              </p:cNvSpPr>
              <p:nvPr/>
            </p:nvSpPr>
            <p:spPr bwMode="auto">
              <a:xfrm>
                <a:off x="6084888" y="3663950"/>
                <a:ext cx="79375" cy="269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" name="Rectangle 210"/>
              <p:cNvSpPr>
                <a:spLocks noChangeArrowheads="1"/>
              </p:cNvSpPr>
              <p:nvPr/>
            </p:nvSpPr>
            <p:spPr bwMode="auto">
              <a:xfrm>
                <a:off x="6191250" y="3663950"/>
                <a:ext cx="79375" cy="269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" name="Rectangle 211"/>
              <p:cNvSpPr>
                <a:spLocks noChangeArrowheads="1"/>
              </p:cNvSpPr>
              <p:nvPr/>
            </p:nvSpPr>
            <p:spPr bwMode="auto">
              <a:xfrm>
                <a:off x="6294438" y="3663950"/>
                <a:ext cx="79375" cy="269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" name="Rectangle 212"/>
              <p:cNvSpPr>
                <a:spLocks noChangeArrowheads="1"/>
              </p:cNvSpPr>
              <p:nvPr/>
            </p:nvSpPr>
            <p:spPr bwMode="auto">
              <a:xfrm>
                <a:off x="6084888" y="3713163"/>
                <a:ext cx="79375" cy="269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4" name="Rectangle 213"/>
              <p:cNvSpPr>
                <a:spLocks noChangeArrowheads="1"/>
              </p:cNvSpPr>
              <p:nvPr/>
            </p:nvSpPr>
            <p:spPr bwMode="auto">
              <a:xfrm>
                <a:off x="6191250" y="3713163"/>
                <a:ext cx="79375" cy="269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5" name="Rectangle 214"/>
              <p:cNvSpPr>
                <a:spLocks noChangeArrowheads="1"/>
              </p:cNvSpPr>
              <p:nvPr/>
            </p:nvSpPr>
            <p:spPr bwMode="auto">
              <a:xfrm>
                <a:off x="6294438" y="3713163"/>
                <a:ext cx="79375" cy="269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6" name="Rectangle 215"/>
              <p:cNvSpPr>
                <a:spLocks noChangeArrowheads="1"/>
              </p:cNvSpPr>
              <p:nvPr/>
            </p:nvSpPr>
            <p:spPr bwMode="auto">
              <a:xfrm>
                <a:off x="5965825" y="3398838"/>
                <a:ext cx="1588" cy="15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7" name="Freeform 216"/>
              <p:cNvSpPr>
                <a:spLocks noEditPoints="1"/>
              </p:cNvSpPr>
              <p:nvPr/>
            </p:nvSpPr>
            <p:spPr bwMode="auto">
              <a:xfrm>
                <a:off x="5753100" y="3208338"/>
                <a:ext cx="427038" cy="604838"/>
              </a:xfrm>
              <a:custGeom>
                <a:avLst/>
                <a:gdLst>
                  <a:gd name="T0" fmla="*/ 111 w 112"/>
                  <a:gd name="T1" fmla="*/ 23 h 159"/>
                  <a:gd name="T2" fmla="*/ 106 w 112"/>
                  <a:gd name="T3" fmla="*/ 19 h 159"/>
                  <a:gd name="T4" fmla="*/ 83 w 112"/>
                  <a:gd name="T5" fmla="*/ 2 h 159"/>
                  <a:gd name="T6" fmla="*/ 77 w 112"/>
                  <a:gd name="T7" fmla="*/ 0 h 159"/>
                  <a:gd name="T8" fmla="*/ 70 w 112"/>
                  <a:gd name="T9" fmla="*/ 0 h 159"/>
                  <a:gd name="T10" fmla="*/ 68 w 112"/>
                  <a:gd name="T11" fmla="*/ 10 h 159"/>
                  <a:gd name="T12" fmla="*/ 56 w 112"/>
                  <a:gd name="T13" fmla="*/ 50 h 159"/>
                  <a:gd name="T14" fmla="*/ 56 w 112"/>
                  <a:gd name="T15" fmla="*/ 51 h 159"/>
                  <a:gd name="T16" fmla="*/ 56 w 112"/>
                  <a:gd name="T17" fmla="*/ 50 h 159"/>
                  <a:gd name="T18" fmla="*/ 45 w 112"/>
                  <a:gd name="T19" fmla="*/ 10 h 159"/>
                  <a:gd name="T20" fmla="*/ 43 w 112"/>
                  <a:gd name="T21" fmla="*/ 0 h 159"/>
                  <a:gd name="T22" fmla="*/ 35 w 112"/>
                  <a:gd name="T23" fmla="*/ 0 h 159"/>
                  <a:gd name="T24" fmla="*/ 28 w 112"/>
                  <a:gd name="T25" fmla="*/ 4 h 159"/>
                  <a:gd name="T26" fmla="*/ 0 w 112"/>
                  <a:gd name="T27" fmla="*/ 44 h 159"/>
                  <a:gd name="T28" fmla="*/ 0 w 112"/>
                  <a:gd name="T29" fmla="*/ 44 h 159"/>
                  <a:gd name="T30" fmla="*/ 0 w 112"/>
                  <a:gd name="T31" fmla="*/ 45 h 159"/>
                  <a:gd name="T32" fmla="*/ 2 w 112"/>
                  <a:gd name="T33" fmla="*/ 48 h 159"/>
                  <a:gd name="T34" fmla="*/ 9 w 112"/>
                  <a:gd name="T35" fmla="*/ 61 h 159"/>
                  <a:gd name="T36" fmla="*/ 29 w 112"/>
                  <a:gd name="T37" fmla="*/ 72 h 159"/>
                  <a:gd name="T38" fmla="*/ 29 w 112"/>
                  <a:gd name="T39" fmla="*/ 84 h 159"/>
                  <a:gd name="T40" fmla="*/ 34 w 112"/>
                  <a:gd name="T41" fmla="*/ 159 h 159"/>
                  <a:gd name="T42" fmla="*/ 55 w 112"/>
                  <a:gd name="T43" fmla="*/ 84 h 159"/>
                  <a:gd name="T44" fmla="*/ 60 w 112"/>
                  <a:gd name="T45" fmla="*/ 159 h 159"/>
                  <a:gd name="T46" fmla="*/ 67 w 112"/>
                  <a:gd name="T47" fmla="*/ 145 h 159"/>
                  <a:gd name="T48" fmla="*/ 76 w 112"/>
                  <a:gd name="T49" fmla="*/ 59 h 159"/>
                  <a:gd name="T50" fmla="*/ 110 w 112"/>
                  <a:gd name="T51" fmla="*/ 41 h 159"/>
                  <a:gd name="T52" fmla="*/ 112 w 112"/>
                  <a:gd name="T53" fmla="*/ 24 h 159"/>
                  <a:gd name="T54" fmla="*/ 27 w 112"/>
                  <a:gd name="T55" fmla="*/ 51 h 159"/>
                  <a:gd name="T56" fmla="*/ 21 w 112"/>
                  <a:gd name="T57" fmla="*/ 40 h 159"/>
                  <a:gd name="T58" fmla="*/ 30 w 112"/>
                  <a:gd name="T59" fmla="*/ 55 h 159"/>
                  <a:gd name="T60" fmla="*/ 68 w 112"/>
                  <a:gd name="T61" fmla="*/ 39 h 159"/>
                  <a:gd name="T62" fmla="*/ 82 w 112"/>
                  <a:gd name="T63" fmla="*/ 25 h 159"/>
                  <a:gd name="T64" fmla="*/ 88 w 112"/>
                  <a:gd name="T65" fmla="*/ 30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12" h="159">
                    <a:moveTo>
                      <a:pt x="112" y="24"/>
                    </a:moveTo>
                    <a:cubicBezTo>
                      <a:pt x="111" y="23"/>
                      <a:pt x="111" y="23"/>
                      <a:pt x="111" y="23"/>
                    </a:cubicBezTo>
                    <a:cubicBezTo>
                      <a:pt x="110" y="22"/>
                      <a:pt x="110" y="22"/>
                      <a:pt x="110" y="22"/>
                    </a:cubicBezTo>
                    <a:cubicBezTo>
                      <a:pt x="106" y="19"/>
                      <a:pt x="106" y="19"/>
                      <a:pt x="106" y="19"/>
                    </a:cubicBezTo>
                    <a:cubicBezTo>
                      <a:pt x="98" y="13"/>
                      <a:pt x="98" y="13"/>
                      <a:pt x="98" y="13"/>
                    </a:cubicBezTo>
                    <a:cubicBezTo>
                      <a:pt x="83" y="2"/>
                      <a:pt x="83" y="2"/>
                      <a:pt x="83" y="2"/>
                    </a:cubicBezTo>
                    <a:cubicBezTo>
                      <a:pt x="81" y="1"/>
                      <a:pt x="80" y="0"/>
                      <a:pt x="78" y="0"/>
                    </a:cubicBezTo>
                    <a:cubicBezTo>
                      <a:pt x="78" y="0"/>
                      <a:pt x="78" y="0"/>
                      <a:pt x="77" y="0"/>
                    </a:cubicBezTo>
                    <a:cubicBezTo>
                      <a:pt x="75" y="0"/>
                      <a:pt x="72" y="0"/>
                      <a:pt x="70" y="0"/>
                    </a:cubicBezTo>
                    <a:cubicBezTo>
                      <a:pt x="70" y="0"/>
                      <a:pt x="70" y="0"/>
                      <a:pt x="70" y="0"/>
                    </a:cubicBezTo>
                    <a:cubicBezTo>
                      <a:pt x="76" y="5"/>
                      <a:pt x="76" y="5"/>
                      <a:pt x="76" y="5"/>
                    </a:cubicBezTo>
                    <a:cubicBezTo>
                      <a:pt x="68" y="10"/>
                      <a:pt x="68" y="10"/>
                      <a:pt x="68" y="10"/>
                    </a:cubicBezTo>
                    <a:cubicBezTo>
                      <a:pt x="72" y="16"/>
                      <a:pt x="72" y="16"/>
                      <a:pt x="72" y="16"/>
                    </a:cubicBezTo>
                    <a:cubicBezTo>
                      <a:pt x="56" y="50"/>
                      <a:pt x="56" y="50"/>
                      <a:pt x="56" y="50"/>
                    </a:cubicBezTo>
                    <a:cubicBezTo>
                      <a:pt x="57" y="51"/>
                      <a:pt x="57" y="51"/>
                      <a:pt x="57" y="51"/>
                    </a:cubicBezTo>
                    <a:cubicBezTo>
                      <a:pt x="56" y="51"/>
                      <a:pt x="56" y="51"/>
                      <a:pt x="56" y="51"/>
                    </a:cubicBezTo>
                    <a:cubicBezTo>
                      <a:pt x="56" y="51"/>
                      <a:pt x="56" y="51"/>
                      <a:pt x="56" y="51"/>
                    </a:cubicBezTo>
                    <a:cubicBezTo>
                      <a:pt x="56" y="50"/>
                      <a:pt x="56" y="50"/>
                      <a:pt x="56" y="50"/>
                    </a:cubicBezTo>
                    <a:cubicBezTo>
                      <a:pt x="41" y="16"/>
                      <a:pt x="41" y="16"/>
                      <a:pt x="41" y="16"/>
                    </a:cubicBezTo>
                    <a:cubicBezTo>
                      <a:pt x="45" y="10"/>
                      <a:pt x="45" y="10"/>
                      <a:pt x="45" y="10"/>
                    </a:cubicBezTo>
                    <a:cubicBezTo>
                      <a:pt x="36" y="5"/>
                      <a:pt x="36" y="5"/>
                      <a:pt x="36" y="5"/>
                    </a:cubicBezTo>
                    <a:cubicBezTo>
                      <a:pt x="43" y="0"/>
                      <a:pt x="43" y="0"/>
                      <a:pt x="43" y="0"/>
                    </a:cubicBezTo>
                    <a:cubicBezTo>
                      <a:pt x="43" y="0"/>
                      <a:pt x="43" y="0"/>
                      <a:pt x="43" y="0"/>
                    </a:cubicBezTo>
                    <a:cubicBezTo>
                      <a:pt x="41" y="0"/>
                      <a:pt x="38" y="0"/>
                      <a:pt x="35" y="0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2" y="1"/>
                      <a:pt x="30" y="2"/>
                      <a:pt x="28" y="4"/>
                    </a:cubicBezTo>
                    <a:cubicBezTo>
                      <a:pt x="1" y="32"/>
                      <a:pt x="1" y="32"/>
                      <a:pt x="1" y="32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0" y="45"/>
                      <a:pt x="0" y="45"/>
                      <a:pt x="0" y="45"/>
                    </a:cubicBezTo>
                    <a:cubicBezTo>
                      <a:pt x="1" y="46"/>
                      <a:pt x="1" y="46"/>
                      <a:pt x="1" y="46"/>
                    </a:cubicBezTo>
                    <a:cubicBezTo>
                      <a:pt x="2" y="48"/>
                      <a:pt x="2" y="48"/>
                      <a:pt x="2" y="48"/>
                    </a:cubicBezTo>
                    <a:cubicBezTo>
                      <a:pt x="4" y="52"/>
                      <a:pt x="4" y="52"/>
                      <a:pt x="4" y="52"/>
                    </a:cubicBezTo>
                    <a:cubicBezTo>
                      <a:pt x="9" y="61"/>
                      <a:pt x="9" y="61"/>
                      <a:pt x="9" y="61"/>
                    </a:cubicBezTo>
                    <a:cubicBezTo>
                      <a:pt x="18" y="78"/>
                      <a:pt x="18" y="78"/>
                      <a:pt x="18" y="78"/>
                    </a:cubicBezTo>
                    <a:cubicBezTo>
                      <a:pt x="22" y="76"/>
                      <a:pt x="26" y="74"/>
                      <a:pt x="29" y="72"/>
                    </a:cubicBezTo>
                    <a:cubicBezTo>
                      <a:pt x="29" y="76"/>
                      <a:pt x="29" y="80"/>
                      <a:pt x="29" y="83"/>
                    </a:cubicBezTo>
                    <a:cubicBezTo>
                      <a:pt x="29" y="83"/>
                      <a:pt x="29" y="84"/>
                      <a:pt x="29" y="84"/>
                    </a:cubicBezTo>
                    <a:cubicBezTo>
                      <a:pt x="30" y="84"/>
                      <a:pt x="31" y="84"/>
                      <a:pt x="31" y="84"/>
                    </a:cubicBezTo>
                    <a:cubicBezTo>
                      <a:pt x="34" y="159"/>
                      <a:pt x="34" y="159"/>
                      <a:pt x="34" y="159"/>
                    </a:cubicBezTo>
                    <a:cubicBezTo>
                      <a:pt x="55" y="159"/>
                      <a:pt x="55" y="159"/>
                      <a:pt x="55" y="159"/>
                    </a:cubicBezTo>
                    <a:cubicBezTo>
                      <a:pt x="56" y="137"/>
                      <a:pt x="56" y="99"/>
                      <a:pt x="55" y="84"/>
                    </a:cubicBezTo>
                    <a:cubicBezTo>
                      <a:pt x="56" y="84"/>
                      <a:pt x="57" y="84"/>
                      <a:pt x="58" y="84"/>
                    </a:cubicBezTo>
                    <a:cubicBezTo>
                      <a:pt x="60" y="159"/>
                      <a:pt x="60" y="159"/>
                      <a:pt x="60" y="159"/>
                    </a:cubicBezTo>
                    <a:cubicBezTo>
                      <a:pt x="74" y="159"/>
                      <a:pt x="74" y="159"/>
                      <a:pt x="74" y="159"/>
                    </a:cubicBezTo>
                    <a:cubicBezTo>
                      <a:pt x="70" y="156"/>
                      <a:pt x="67" y="151"/>
                      <a:pt x="67" y="145"/>
                    </a:cubicBezTo>
                    <a:cubicBezTo>
                      <a:pt x="67" y="75"/>
                      <a:pt x="67" y="75"/>
                      <a:pt x="67" y="75"/>
                    </a:cubicBezTo>
                    <a:cubicBezTo>
                      <a:pt x="67" y="68"/>
                      <a:pt x="71" y="62"/>
                      <a:pt x="76" y="59"/>
                    </a:cubicBezTo>
                    <a:cubicBezTo>
                      <a:pt x="77" y="60"/>
                      <a:pt x="78" y="61"/>
                      <a:pt x="78" y="62"/>
                    </a:cubicBezTo>
                    <a:cubicBezTo>
                      <a:pt x="110" y="41"/>
                      <a:pt x="110" y="41"/>
                      <a:pt x="110" y="41"/>
                    </a:cubicBezTo>
                    <a:cubicBezTo>
                      <a:pt x="111" y="40"/>
                      <a:pt x="111" y="40"/>
                      <a:pt x="111" y="40"/>
                    </a:cubicBezTo>
                    <a:lnTo>
                      <a:pt x="112" y="24"/>
                    </a:lnTo>
                    <a:close/>
                    <a:moveTo>
                      <a:pt x="30" y="55"/>
                    </a:moveTo>
                    <a:cubicBezTo>
                      <a:pt x="27" y="51"/>
                      <a:pt x="27" y="51"/>
                      <a:pt x="27" y="51"/>
                    </a:cubicBezTo>
                    <a:cubicBezTo>
                      <a:pt x="22" y="43"/>
                      <a:pt x="22" y="43"/>
                      <a:pt x="22" y="43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31" y="28"/>
                      <a:pt x="31" y="28"/>
                      <a:pt x="31" y="28"/>
                    </a:cubicBezTo>
                    <a:cubicBezTo>
                      <a:pt x="30" y="37"/>
                      <a:pt x="30" y="46"/>
                      <a:pt x="30" y="55"/>
                    </a:cubicBezTo>
                    <a:close/>
                    <a:moveTo>
                      <a:pt x="70" y="41"/>
                    </a:moveTo>
                    <a:cubicBezTo>
                      <a:pt x="68" y="39"/>
                      <a:pt x="68" y="39"/>
                      <a:pt x="68" y="39"/>
                    </a:cubicBezTo>
                    <a:cubicBezTo>
                      <a:pt x="82" y="30"/>
                      <a:pt x="82" y="30"/>
                      <a:pt x="82" y="30"/>
                    </a:cubicBezTo>
                    <a:cubicBezTo>
                      <a:pt x="82" y="28"/>
                      <a:pt x="82" y="27"/>
                      <a:pt x="82" y="25"/>
                    </a:cubicBezTo>
                    <a:cubicBezTo>
                      <a:pt x="86" y="28"/>
                      <a:pt x="86" y="28"/>
                      <a:pt x="86" y="28"/>
                    </a:cubicBezTo>
                    <a:cubicBezTo>
                      <a:pt x="88" y="30"/>
                      <a:pt x="88" y="30"/>
                      <a:pt x="88" y="30"/>
                    </a:cubicBezTo>
                    <a:lnTo>
                      <a:pt x="70" y="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" name="Freeform 217"/>
              <p:cNvSpPr>
                <a:spLocks/>
              </p:cNvSpPr>
              <p:nvPr/>
            </p:nvSpPr>
            <p:spPr bwMode="auto">
              <a:xfrm>
                <a:off x="5946775" y="3201988"/>
                <a:ext cx="42863" cy="44450"/>
              </a:xfrm>
              <a:custGeom>
                <a:avLst/>
                <a:gdLst>
                  <a:gd name="T0" fmla="*/ 22 w 27"/>
                  <a:gd name="T1" fmla="*/ 0 h 28"/>
                  <a:gd name="T2" fmla="*/ 27 w 27"/>
                  <a:gd name="T3" fmla="*/ 16 h 28"/>
                  <a:gd name="T4" fmla="*/ 12 w 27"/>
                  <a:gd name="T5" fmla="*/ 28 h 28"/>
                  <a:gd name="T6" fmla="*/ 0 w 27"/>
                  <a:gd name="T7" fmla="*/ 16 h 28"/>
                  <a:gd name="T8" fmla="*/ 5 w 27"/>
                  <a:gd name="T9" fmla="*/ 0 h 28"/>
                  <a:gd name="T10" fmla="*/ 22 w 27"/>
                  <a:gd name="T11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7" h="28">
                    <a:moveTo>
                      <a:pt x="22" y="0"/>
                    </a:moveTo>
                    <a:lnTo>
                      <a:pt x="27" y="16"/>
                    </a:lnTo>
                    <a:lnTo>
                      <a:pt x="12" y="28"/>
                    </a:lnTo>
                    <a:lnTo>
                      <a:pt x="0" y="16"/>
                    </a:lnTo>
                    <a:lnTo>
                      <a:pt x="5" y="0"/>
                    </a:lnTo>
                    <a:lnTo>
                      <a:pt x="2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9" name="Freeform 218"/>
              <p:cNvSpPr>
                <a:spLocks/>
              </p:cNvSpPr>
              <p:nvPr/>
            </p:nvSpPr>
            <p:spPr bwMode="auto">
              <a:xfrm>
                <a:off x="5946775" y="3232150"/>
                <a:ext cx="42863" cy="185738"/>
              </a:xfrm>
              <a:custGeom>
                <a:avLst/>
                <a:gdLst>
                  <a:gd name="T0" fmla="*/ 22 w 27"/>
                  <a:gd name="T1" fmla="*/ 0 h 117"/>
                  <a:gd name="T2" fmla="*/ 27 w 27"/>
                  <a:gd name="T3" fmla="*/ 105 h 117"/>
                  <a:gd name="T4" fmla="*/ 12 w 27"/>
                  <a:gd name="T5" fmla="*/ 117 h 117"/>
                  <a:gd name="T6" fmla="*/ 0 w 27"/>
                  <a:gd name="T7" fmla="*/ 105 h 117"/>
                  <a:gd name="T8" fmla="*/ 5 w 27"/>
                  <a:gd name="T9" fmla="*/ 0 h 117"/>
                  <a:gd name="T10" fmla="*/ 22 w 27"/>
                  <a:gd name="T11" fmla="*/ 0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7" h="117">
                    <a:moveTo>
                      <a:pt x="22" y="0"/>
                    </a:moveTo>
                    <a:lnTo>
                      <a:pt x="27" y="105"/>
                    </a:lnTo>
                    <a:lnTo>
                      <a:pt x="12" y="117"/>
                    </a:lnTo>
                    <a:lnTo>
                      <a:pt x="0" y="105"/>
                    </a:lnTo>
                    <a:lnTo>
                      <a:pt x="5" y="0"/>
                    </a:lnTo>
                    <a:lnTo>
                      <a:pt x="2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40" name="组合 39"/>
          <p:cNvGrpSpPr/>
          <p:nvPr/>
        </p:nvGrpSpPr>
        <p:grpSpPr>
          <a:xfrm>
            <a:off x="5306387" y="5875923"/>
            <a:ext cx="342764" cy="342764"/>
            <a:chOff x="5306387" y="5875923"/>
            <a:chExt cx="342764" cy="342764"/>
          </a:xfrm>
        </p:grpSpPr>
        <p:sp>
          <p:nvSpPr>
            <p:cNvPr id="41" name="椭圆 40"/>
            <p:cNvSpPr/>
            <p:nvPr/>
          </p:nvSpPr>
          <p:spPr>
            <a:xfrm>
              <a:off x="5306387" y="5875923"/>
              <a:ext cx="342764" cy="34276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42" name="组合 41"/>
            <p:cNvGrpSpPr/>
            <p:nvPr/>
          </p:nvGrpSpPr>
          <p:grpSpPr>
            <a:xfrm>
              <a:off x="5370562" y="5961635"/>
              <a:ext cx="214413" cy="171339"/>
              <a:chOff x="5738813" y="3144838"/>
              <a:chExt cx="711200" cy="568325"/>
            </a:xfrm>
            <a:solidFill>
              <a:schemeClr val="accent1"/>
            </a:solidFill>
          </p:grpSpPr>
          <p:sp>
            <p:nvSpPr>
              <p:cNvPr id="43" name="Freeform 103"/>
              <p:cNvSpPr>
                <a:spLocks/>
              </p:cNvSpPr>
              <p:nvPr/>
            </p:nvSpPr>
            <p:spPr bwMode="auto">
              <a:xfrm>
                <a:off x="5821363" y="3159126"/>
                <a:ext cx="533400" cy="371475"/>
              </a:xfrm>
              <a:custGeom>
                <a:avLst/>
                <a:gdLst>
                  <a:gd name="T0" fmla="*/ 22 w 336"/>
                  <a:gd name="T1" fmla="*/ 234 h 234"/>
                  <a:gd name="T2" fmla="*/ 0 w 336"/>
                  <a:gd name="T3" fmla="*/ 215 h 234"/>
                  <a:gd name="T4" fmla="*/ 135 w 336"/>
                  <a:gd name="T5" fmla="*/ 56 h 234"/>
                  <a:gd name="T6" fmla="*/ 216 w 336"/>
                  <a:gd name="T7" fmla="*/ 126 h 234"/>
                  <a:gd name="T8" fmla="*/ 312 w 336"/>
                  <a:gd name="T9" fmla="*/ 0 h 234"/>
                  <a:gd name="T10" fmla="*/ 336 w 336"/>
                  <a:gd name="T11" fmla="*/ 17 h 234"/>
                  <a:gd name="T12" fmla="*/ 219 w 336"/>
                  <a:gd name="T13" fmla="*/ 171 h 234"/>
                  <a:gd name="T14" fmla="*/ 137 w 336"/>
                  <a:gd name="T15" fmla="*/ 99 h 234"/>
                  <a:gd name="T16" fmla="*/ 22 w 336"/>
                  <a:gd name="T17" fmla="*/ 234 h 234"/>
                  <a:gd name="T18" fmla="*/ 22 w 336"/>
                  <a:gd name="T19" fmla="*/ 234 h 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36" h="234">
                    <a:moveTo>
                      <a:pt x="22" y="234"/>
                    </a:moveTo>
                    <a:lnTo>
                      <a:pt x="0" y="215"/>
                    </a:lnTo>
                    <a:lnTo>
                      <a:pt x="135" y="56"/>
                    </a:lnTo>
                    <a:lnTo>
                      <a:pt x="216" y="126"/>
                    </a:lnTo>
                    <a:lnTo>
                      <a:pt x="312" y="0"/>
                    </a:lnTo>
                    <a:lnTo>
                      <a:pt x="336" y="17"/>
                    </a:lnTo>
                    <a:lnTo>
                      <a:pt x="219" y="171"/>
                    </a:lnTo>
                    <a:lnTo>
                      <a:pt x="137" y="99"/>
                    </a:lnTo>
                    <a:lnTo>
                      <a:pt x="22" y="234"/>
                    </a:lnTo>
                    <a:lnTo>
                      <a:pt x="22" y="23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4" name="Freeform 104"/>
              <p:cNvSpPr>
                <a:spLocks/>
              </p:cNvSpPr>
              <p:nvPr/>
            </p:nvSpPr>
            <p:spPr bwMode="auto">
              <a:xfrm>
                <a:off x="6248401" y="3148013"/>
                <a:ext cx="117475" cy="119063"/>
              </a:xfrm>
              <a:custGeom>
                <a:avLst/>
                <a:gdLst>
                  <a:gd name="T0" fmla="*/ 0 w 74"/>
                  <a:gd name="T1" fmla="*/ 0 h 75"/>
                  <a:gd name="T2" fmla="*/ 74 w 74"/>
                  <a:gd name="T3" fmla="*/ 0 h 75"/>
                  <a:gd name="T4" fmla="*/ 74 w 74"/>
                  <a:gd name="T5" fmla="*/ 75 h 75"/>
                  <a:gd name="T6" fmla="*/ 0 w 74"/>
                  <a:gd name="T7" fmla="*/ 0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4" h="75">
                    <a:moveTo>
                      <a:pt x="0" y="0"/>
                    </a:moveTo>
                    <a:lnTo>
                      <a:pt x="74" y="0"/>
                    </a:lnTo>
                    <a:lnTo>
                      <a:pt x="74" y="75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5" name="Freeform 105"/>
              <p:cNvSpPr>
                <a:spLocks/>
              </p:cNvSpPr>
              <p:nvPr/>
            </p:nvSpPr>
            <p:spPr bwMode="auto">
              <a:xfrm>
                <a:off x="5738813" y="3144838"/>
                <a:ext cx="711200" cy="568325"/>
              </a:xfrm>
              <a:custGeom>
                <a:avLst/>
                <a:gdLst>
                  <a:gd name="T0" fmla="*/ 448 w 448"/>
                  <a:gd name="T1" fmla="*/ 358 h 358"/>
                  <a:gd name="T2" fmla="*/ 0 w 448"/>
                  <a:gd name="T3" fmla="*/ 358 h 358"/>
                  <a:gd name="T4" fmla="*/ 0 w 448"/>
                  <a:gd name="T5" fmla="*/ 0 h 358"/>
                  <a:gd name="T6" fmla="*/ 26 w 448"/>
                  <a:gd name="T7" fmla="*/ 0 h 358"/>
                  <a:gd name="T8" fmla="*/ 26 w 448"/>
                  <a:gd name="T9" fmla="*/ 334 h 358"/>
                  <a:gd name="T10" fmla="*/ 448 w 448"/>
                  <a:gd name="T11" fmla="*/ 334 h 358"/>
                  <a:gd name="T12" fmla="*/ 448 w 448"/>
                  <a:gd name="T13" fmla="*/ 358 h 358"/>
                  <a:gd name="T14" fmla="*/ 448 w 448"/>
                  <a:gd name="T15" fmla="*/ 358 h 3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48" h="358">
                    <a:moveTo>
                      <a:pt x="448" y="358"/>
                    </a:moveTo>
                    <a:lnTo>
                      <a:pt x="0" y="358"/>
                    </a:lnTo>
                    <a:lnTo>
                      <a:pt x="0" y="0"/>
                    </a:lnTo>
                    <a:lnTo>
                      <a:pt x="26" y="0"/>
                    </a:lnTo>
                    <a:lnTo>
                      <a:pt x="26" y="334"/>
                    </a:lnTo>
                    <a:lnTo>
                      <a:pt x="448" y="334"/>
                    </a:lnTo>
                    <a:lnTo>
                      <a:pt x="448" y="358"/>
                    </a:lnTo>
                    <a:lnTo>
                      <a:pt x="448" y="35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6" name="Rectangle 106"/>
              <p:cNvSpPr>
                <a:spLocks noChangeArrowheads="1"/>
              </p:cNvSpPr>
              <p:nvPr/>
            </p:nvSpPr>
            <p:spPr bwMode="auto">
              <a:xfrm>
                <a:off x="5853113" y="3560763"/>
                <a:ext cx="79375" cy="12223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7" name="Rectangle 107"/>
              <p:cNvSpPr>
                <a:spLocks noChangeArrowheads="1"/>
              </p:cNvSpPr>
              <p:nvPr/>
            </p:nvSpPr>
            <p:spPr bwMode="auto">
              <a:xfrm>
                <a:off x="5997576" y="3408363"/>
                <a:ext cx="79375" cy="27463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8" name="Rectangle 108"/>
              <p:cNvSpPr>
                <a:spLocks noChangeArrowheads="1"/>
              </p:cNvSpPr>
              <p:nvPr/>
            </p:nvSpPr>
            <p:spPr bwMode="auto">
              <a:xfrm>
                <a:off x="6142038" y="3487738"/>
                <a:ext cx="79375" cy="19526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9" name="Rectangle 109"/>
              <p:cNvSpPr>
                <a:spLocks noChangeArrowheads="1"/>
              </p:cNvSpPr>
              <p:nvPr/>
            </p:nvSpPr>
            <p:spPr bwMode="auto">
              <a:xfrm>
                <a:off x="6286501" y="3305176"/>
                <a:ext cx="79375" cy="3778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50" name="组合 49"/>
          <p:cNvGrpSpPr/>
          <p:nvPr/>
        </p:nvGrpSpPr>
        <p:grpSpPr>
          <a:xfrm>
            <a:off x="5924618" y="5875923"/>
            <a:ext cx="342764" cy="342764"/>
            <a:chOff x="5924618" y="5875923"/>
            <a:chExt cx="342764" cy="342764"/>
          </a:xfrm>
        </p:grpSpPr>
        <p:sp>
          <p:nvSpPr>
            <p:cNvPr id="51" name="椭圆 50"/>
            <p:cNvSpPr/>
            <p:nvPr/>
          </p:nvSpPr>
          <p:spPr>
            <a:xfrm>
              <a:off x="5924618" y="5875923"/>
              <a:ext cx="342764" cy="34276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2" name="组合 51"/>
            <p:cNvGrpSpPr/>
            <p:nvPr/>
          </p:nvGrpSpPr>
          <p:grpSpPr>
            <a:xfrm>
              <a:off x="5999323" y="5949431"/>
              <a:ext cx="193355" cy="195748"/>
              <a:chOff x="5778500" y="3105150"/>
              <a:chExt cx="641350" cy="649288"/>
            </a:xfrm>
            <a:solidFill>
              <a:schemeClr val="accent1"/>
            </a:solidFill>
          </p:grpSpPr>
          <p:sp>
            <p:nvSpPr>
              <p:cNvPr id="53" name="Freeform 425"/>
              <p:cNvSpPr>
                <a:spLocks/>
              </p:cNvSpPr>
              <p:nvPr/>
            </p:nvSpPr>
            <p:spPr bwMode="auto">
              <a:xfrm>
                <a:off x="5959475" y="3227388"/>
                <a:ext cx="217488" cy="438150"/>
              </a:xfrm>
              <a:custGeom>
                <a:avLst/>
                <a:gdLst>
                  <a:gd name="T0" fmla="*/ 36 w 137"/>
                  <a:gd name="T1" fmla="*/ 276 h 276"/>
                  <a:gd name="T2" fmla="*/ 101 w 137"/>
                  <a:gd name="T3" fmla="*/ 276 h 276"/>
                  <a:gd name="T4" fmla="*/ 101 w 137"/>
                  <a:gd name="T5" fmla="*/ 69 h 276"/>
                  <a:gd name="T6" fmla="*/ 137 w 137"/>
                  <a:gd name="T7" fmla="*/ 69 h 276"/>
                  <a:gd name="T8" fmla="*/ 67 w 137"/>
                  <a:gd name="T9" fmla="*/ 0 h 276"/>
                  <a:gd name="T10" fmla="*/ 0 w 137"/>
                  <a:gd name="T11" fmla="*/ 69 h 276"/>
                  <a:gd name="T12" fmla="*/ 36 w 137"/>
                  <a:gd name="T13" fmla="*/ 69 h 276"/>
                  <a:gd name="T14" fmla="*/ 36 w 137"/>
                  <a:gd name="T15" fmla="*/ 276 h 2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37" h="276">
                    <a:moveTo>
                      <a:pt x="36" y="276"/>
                    </a:moveTo>
                    <a:lnTo>
                      <a:pt x="101" y="276"/>
                    </a:lnTo>
                    <a:lnTo>
                      <a:pt x="101" y="69"/>
                    </a:lnTo>
                    <a:lnTo>
                      <a:pt x="137" y="69"/>
                    </a:lnTo>
                    <a:lnTo>
                      <a:pt x="67" y="0"/>
                    </a:lnTo>
                    <a:lnTo>
                      <a:pt x="0" y="69"/>
                    </a:lnTo>
                    <a:lnTo>
                      <a:pt x="36" y="69"/>
                    </a:lnTo>
                    <a:lnTo>
                      <a:pt x="36" y="27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4" name="Freeform 426"/>
              <p:cNvSpPr>
                <a:spLocks/>
              </p:cNvSpPr>
              <p:nvPr/>
            </p:nvSpPr>
            <p:spPr bwMode="auto">
              <a:xfrm>
                <a:off x="5783263" y="3398838"/>
                <a:ext cx="214313" cy="266700"/>
              </a:xfrm>
              <a:custGeom>
                <a:avLst/>
                <a:gdLst>
                  <a:gd name="T0" fmla="*/ 36 w 135"/>
                  <a:gd name="T1" fmla="*/ 168 h 168"/>
                  <a:gd name="T2" fmla="*/ 98 w 135"/>
                  <a:gd name="T3" fmla="*/ 168 h 168"/>
                  <a:gd name="T4" fmla="*/ 98 w 135"/>
                  <a:gd name="T5" fmla="*/ 70 h 168"/>
                  <a:gd name="T6" fmla="*/ 135 w 135"/>
                  <a:gd name="T7" fmla="*/ 70 h 168"/>
                  <a:gd name="T8" fmla="*/ 67 w 135"/>
                  <a:gd name="T9" fmla="*/ 0 h 168"/>
                  <a:gd name="T10" fmla="*/ 0 w 135"/>
                  <a:gd name="T11" fmla="*/ 70 h 168"/>
                  <a:gd name="T12" fmla="*/ 36 w 135"/>
                  <a:gd name="T13" fmla="*/ 70 h 168"/>
                  <a:gd name="T14" fmla="*/ 36 w 135"/>
                  <a:gd name="T15" fmla="*/ 168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35" h="168">
                    <a:moveTo>
                      <a:pt x="36" y="168"/>
                    </a:moveTo>
                    <a:lnTo>
                      <a:pt x="98" y="168"/>
                    </a:lnTo>
                    <a:lnTo>
                      <a:pt x="98" y="70"/>
                    </a:lnTo>
                    <a:lnTo>
                      <a:pt x="135" y="70"/>
                    </a:lnTo>
                    <a:lnTo>
                      <a:pt x="67" y="0"/>
                    </a:lnTo>
                    <a:lnTo>
                      <a:pt x="0" y="70"/>
                    </a:lnTo>
                    <a:lnTo>
                      <a:pt x="36" y="70"/>
                    </a:lnTo>
                    <a:lnTo>
                      <a:pt x="36" y="16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5" name="Rectangle 427"/>
              <p:cNvSpPr>
                <a:spLocks noChangeArrowheads="1"/>
              </p:cNvSpPr>
              <p:nvPr/>
            </p:nvSpPr>
            <p:spPr bwMode="auto">
              <a:xfrm>
                <a:off x="5778500" y="3692525"/>
                <a:ext cx="641350" cy="619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6" name="Oval 428"/>
              <p:cNvSpPr>
                <a:spLocks noChangeArrowheads="1"/>
              </p:cNvSpPr>
              <p:nvPr/>
            </p:nvSpPr>
            <p:spPr bwMode="auto">
              <a:xfrm>
                <a:off x="6248400" y="3105150"/>
                <a:ext cx="88900" cy="10953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7" name="Freeform 429"/>
              <p:cNvSpPr>
                <a:spLocks/>
              </p:cNvSpPr>
              <p:nvPr/>
            </p:nvSpPr>
            <p:spPr bwMode="auto">
              <a:xfrm>
                <a:off x="6188075" y="3222625"/>
                <a:ext cx="206375" cy="442913"/>
              </a:xfrm>
              <a:custGeom>
                <a:avLst/>
                <a:gdLst>
                  <a:gd name="T0" fmla="*/ 7 w 54"/>
                  <a:gd name="T1" fmla="*/ 61 h 116"/>
                  <a:gd name="T2" fmla="*/ 8 w 54"/>
                  <a:gd name="T3" fmla="*/ 61 h 116"/>
                  <a:gd name="T4" fmla="*/ 9 w 54"/>
                  <a:gd name="T5" fmla="*/ 61 h 116"/>
                  <a:gd name="T6" fmla="*/ 11 w 54"/>
                  <a:gd name="T7" fmla="*/ 116 h 116"/>
                  <a:gd name="T8" fmla="*/ 26 w 54"/>
                  <a:gd name="T9" fmla="*/ 116 h 116"/>
                  <a:gd name="T10" fmla="*/ 26 w 54"/>
                  <a:gd name="T11" fmla="*/ 61 h 116"/>
                  <a:gd name="T12" fmla="*/ 28 w 54"/>
                  <a:gd name="T13" fmla="*/ 61 h 116"/>
                  <a:gd name="T14" fmla="*/ 30 w 54"/>
                  <a:gd name="T15" fmla="*/ 116 h 116"/>
                  <a:gd name="T16" fmla="*/ 45 w 54"/>
                  <a:gd name="T17" fmla="*/ 116 h 116"/>
                  <a:gd name="T18" fmla="*/ 45 w 54"/>
                  <a:gd name="T19" fmla="*/ 61 h 116"/>
                  <a:gd name="T20" fmla="*/ 46 w 54"/>
                  <a:gd name="T21" fmla="*/ 61 h 116"/>
                  <a:gd name="T22" fmla="*/ 47 w 54"/>
                  <a:gd name="T23" fmla="*/ 61 h 116"/>
                  <a:gd name="T24" fmla="*/ 47 w 54"/>
                  <a:gd name="T25" fmla="*/ 61 h 116"/>
                  <a:gd name="T26" fmla="*/ 54 w 54"/>
                  <a:gd name="T27" fmla="*/ 61 h 116"/>
                  <a:gd name="T28" fmla="*/ 50 w 54"/>
                  <a:gd name="T29" fmla="*/ 8 h 116"/>
                  <a:gd name="T30" fmla="*/ 43 w 54"/>
                  <a:gd name="T31" fmla="*/ 1 h 116"/>
                  <a:gd name="T32" fmla="*/ 37 w 54"/>
                  <a:gd name="T33" fmla="*/ 0 h 116"/>
                  <a:gd name="T34" fmla="*/ 37 w 54"/>
                  <a:gd name="T35" fmla="*/ 1 h 116"/>
                  <a:gd name="T36" fmla="*/ 41 w 54"/>
                  <a:gd name="T37" fmla="*/ 5 h 116"/>
                  <a:gd name="T38" fmla="*/ 36 w 54"/>
                  <a:gd name="T39" fmla="*/ 8 h 116"/>
                  <a:gd name="T40" fmla="*/ 38 w 54"/>
                  <a:gd name="T41" fmla="*/ 12 h 116"/>
                  <a:gd name="T42" fmla="*/ 31 w 54"/>
                  <a:gd name="T43" fmla="*/ 28 h 116"/>
                  <a:gd name="T44" fmla="*/ 30 w 54"/>
                  <a:gd name="T45" fmla="*/ 6 h 116"/>
                  <a:gd name="T46" fmla="*/ 31 w 54"/>
                  <a:gd name="T47" fmla="*/ 5 h 116"/>
                  <a:gd name="T48" fmla="*/ 30 w 54"/>
                  <a:gd name="T49" fmla="*/ 0 h 116"/>
                  <a:gd name="T50" fmla="*/ 25 w 54"/>
                  <a:gd name="T51" fmla="*/ 0 h 116"/>
                  <a:gd name="T52" fmla="*/ 23 w 54"/>
                  <a:gd name="T53" fmla="*/ 5 h 116"/>
                  <a:gd name="T54" fmla="*/ 24 w 54"/>
                  <a:gd name="T55" fmla="*/ 6 h 116"/>
                  <a:gd name="T56" fmla="*/ 23 w 54"/>
                  <a:gd name="T57" fmla="*/ 29 h 116"/>
                  <a:gd name="T58" fmla="*/ 16 w 54"/>
                  <a:gd name="T59" fmla="*/ 12 h 116"/>
                  <a:gd name="T60" fmla="*/ 18 w 54"/>
                  <a:gd name="T61" fmla="*/ 8 h 116"/>
                  <a:gd name="T62" fmla="*/ 13 w 54"/>
                  <a:gd name="T63" fmla="*/ 5 h 116"/>
                  <a:gd name="T64" fmla="*/ 17 w 54"/>
                  <a:gd name="T65" fmla="*/ 1 h 116"/>
                  <a:gd name="T66" fmla="*/ 17 w 54"/>
                  <a:gd name="T67" fmla="*/ 0 h 116"/>
                  <a:gd name="T68" fmla="*/ 11 w 54"/>
                  <a:gd name="T69" fmla="*/ 1 h 116"/>
                  <a:gd name="T70" fmla="*/ 4 w 54"/>
                  <a:gd name="T71" fmla="*/ 8 h 116"/>
                  <a:gd name="T72" fmla="*/ 0 w 54"/>
                  <a:gd name="T73" fmla="*/ 61 h 116"/>
                  <a:gd name="T74" fmla="*/ 7 w 54"/>
                  <a:gd name="T75" fmla="*/ 61 h 116"/>
                  <a:gd name="T76" fmla="*/ 7 w 54"/>
                  <a:gd name="T77" fmla="*/ 61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4" h="116">
                    <a:moveTo>
                      <a:pt x="7" y="61"/>
                    </a:moveTo>
                    <a:cubicBezTo>
                      <a:pt x="8" y="61"/>
                      <a:pt x="8" y="61"/>
                      <a:pt x="8" y="61"/>
                    </a:cubicBezTo>
                    <a:cubicBezTo>
                      <a:pt x="8" y="61"/>
                      <a:pt x="9" y="61"/>
                      <a:pt x="9" y="61"/>
                    </a:cubicBezTo>
                    <a:cubicBezTo>
                      <a:pt x="11" y="116"/>
                      <a:pt x="11" y="116"/>
                      <a:pt x="11" y="116"/>
                    </a:cubicBezTo>
                    <a:cubicBezTo>
                      <a:pt x="26" y="116"/>
                      <a:pt x="26" y="116"/>
                      <a:pt x="26" y="116"/>
                    </a:cubicBezTo>
                    <a:cubicBezTo>
                      <a:pt x="27" y="100"/>
                      <a:pt x="27" y="72"/>
                      <a:pt x="26" y="61"/>
                    </a:cubicBezTo>
                    <a:cubicBezTo>
                      <a:pt x="27" y="61"/>
                      <a:pt x="27" y="61"/>
                      <a:pt x="28" y="61"/>
                    </a:cubicBezTo>
                    <a:cubicBezTo>
                      <a:pt x="30" y="116"/>
                      <a:pt x="30" y="116"/>
                      <a:pt x="30" y="116"/>
                    </a:cubicBezTo>
                    <a:cubicBezTo>
                      <a:pt x="45" y="116"/>
                      <a:pt x="45" y="116"/>
                      <a:pt x="45" y="116"/>
                    </a:cubicBezTo>
                    <a:cubicBezTo>
                      <a:pt x="46" y="100"/>
                      <a:pt x="45" y="72"/>
                      <a:pt x="45" y="61"/>
                    </a:cubicBezTo>
                    <a:cubicBezTo>
                      <a:pt x="46" y="61"/>
                      <a:pt x="46" y="61"/>
                      <a:pt x="46" y="61"/>
                    </a:cubicBezTo>
                    <a:cubicBezTo>
                      <a:pt x="46" y="61"/>
                      <a:pt x="47" y="61"/>
                      <a:pt x="47" y="61"/>
                    </a:cubicBezTo>
                    <a:cubicBezTo>
                      <a:pt x="47" y="61"/>
                      <a:pt x="47" y="61"/>
                      <a:pt x="47" y="61"/>
                    </a:cubicBezTo>
                    <a:cubicBezTo>
                      <a:pt x="49" y="61"/>
                      <a:pt x="52" y="61"/>
                      <a:pt x="54" y="61"/>
                    </a:cubicBezTo>
                    <a:cubicBezTo>
                      <a:pt x="50" y="8"/>
                      <a:pt x="50" y="8"/>
                      <a:pt x="50" y="8"/>
                    </a:cubicBezTo>
                    <a:cubicBezTo>
                      <a:pt x="50" y="4"/>
                      <a:pt x="47" y="1"/>
                      <a:pt x="43" y="1"/>
                    </a:cubicBezTo>
                    <a:cubicBezTo>
                      <a:pt x="43" y="1"/>
                      <a:pt x="38" y="1"/>
                      <a:pt x="37" y="0"/>
                    </a:cubicBezTo>
                    <a:cubicBezTo>
                      <a:pt x="37" y="1"/>
                      <a:pt x="37" y="1"/>
                      <a:pt x="37" y="1"/>
                    </a:cubicBezTo>
                    <a:cubicBezTo>
                      <a:pt x="41" y="5"/>
                      <a:pt x="41" y="5"/>
                      <a:pt x="41" y="5"/>
                    </a:cubicBezTo>
                    <a:cubicBezTo>
                      <a:pt x="36" y="8"/>
                      <a:pt x="36" y="8"/>
                      <a:pt x="36" y="8"/>
                    </a:cubicBezTo>
                    <a:cubicBezTo>
                      <a:pt x="38" y="12"/>
                      <a:pt x="38" y="12"/>
                      <a:pt x="38" y="12"/>
                    </a:cubicBezTo>
                    <a:cubicBezTo>
                      <a:pt x="31" y="28"/>
                      <a:pt x="31" y="28"/>
                      <a:pt x="31" y="28"/>
                    </a:cubicBezTo>
                    <a:cubicBezTo>
                      <a:pt x="30" y="6"/>
                      <a:pt x="30" y="6"/>
                      <a:pt x="30" y="6"/>
                    </a:cubicBezTo>
                    <a:cubicBezTo>
                      <a:pt x="31" y="5"/>
                      <a:pt x="31" y="5"/>
                      <a:pt x="31" y="5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4" y="6"/>
                      <a:pt x="24" y="6"/>
                      <a:pt x="24" y="6"/>
                    </a:cubicBezTo>
                    <a:cubicBezTo>
                      <a:pt x="23" y="29"/>
                      <a:pt x="23" y="29"/>
                      <a:pt x="23" y="29"/>
                    </a:cubicBezTo>
                    <a:cubicBezTo>
                      <a:pt x="16" y="12"/>
                      <a:pt x="16" y="12"/>
                      <a:pt x="16" y="12"/>
                    </a:cubicBezTo>
                    <a:cubicBezTo>
                      <a:pt x="18" y="8"/>
                      <a:pt x="18" y="8"/>
                      <a:pt x="18" y="8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6" y="1"/>
                      <a:pt x="11" y="1"/>
                      <a:pt x="11" y="1"/>
                    </a:cubicBezTo>
                    <a:cubicBezTo>
                      <a:pt x="8" y="1"/>
                      <a:pt x="5" y="4"/>
                      <a:pt x="4" y="8"/>
                    </a:cubicBezTo>
                    <a:cubicBezTo>
                      <a:pt x="0" y="61"/>
                      <a:pt x="0" y="61"/>
                      <a:pt x="0" y="61"/>
                    </a:cubicBezTo>
                    <a:cubicBezTo>
                      <a:pt x="3" y="61"/>
                      <a:pt x="5" y="61"/>
                      <a:pt x="7" y="61"/>
                    </a:cubicBezTo>
                    <a:cubicBezTo>
                      <a:pt x="7" y="61"/>
                      <a:pt x="7" y="61"/>
                      <a:pt x="7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58" name="组合 57"/>
          <p:cNvGrpSpPr/>
          <p:nvPr/>
        </p:nvGrpSpPr>
        <p:grpSpPr>
          <a:xfrm>
            <a:off x="6542850" y="5875923"/>
            <a:ext cx="342764" cy="342764"/>
            <a:chOff x="6542850" y="5875923"/>
            <a:chExt cx="342764" cy="342764"/>
          </a:xfrm>
        </p:grpSpPr>
        <p:sp>
          <p:nvSpPr>
            <p:cNvPr id="59" name="椭圆 58"/>
            <p:cNvSpPr/>
            <p:nvPr/>
          </p:nvSpPr>
          <p:spPr>
            <a:xfrm>
              <a:off x="6542850" y="5875923"/>
              <a:ext cx="342764" cy="34276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60" name="组合 59"/>
            <p:cNvGrpSpPr/>
            <p:nvPr/>
          </p:nvGrpSpPr>
          <p:grpSpPr>
            <a:xfrm>
              <a:off x="6626221" y="5960251"/>
              <a:ext cx="200055" cy="198141"/>
              <a:chOff x="5767388" y="3098800"/>
              <a:chExt cx="663575" cy="657225"/>
            </a:xfrm>
            <a:solidFill>
              <a:schemeClr val="accent1"/>
            </a:solidFill>
          </p:grpSpPr>
          <p:sp>
            <p:nvSpPr>
              <p:cNvPr id="61" name="Freeform 253"/>
              <p:cNvSpPr>
                <a:spLocks noEditPoints="1"/>
              </p:cNvSpPr>
              <p:nvPr/>
            </p:nvSpPr>
            <p:spPr bwMode="auto">
              <a:xfrm>
                <a:off x="5767388" y="3098800"/>
                <a:ext cx="663575" cy="519113"/>
              </a:xfrm>
              <a:custGeom>
                <a:avLst/>
                <a:gdLst>
                  <a:gd name="T0" fmla="*/ 165 w 174"/>
                  <a:gd name="T1" fmla="*/ 0 h 136"/>
                  <a:gd name="T2" fmla="*/ 9 w 174"/>
                  <a:gd name="T3" fmla="*/ 0 h 136"/>
                  <a:gd name="T4" fmla="*/ 0 w 174"/>
                  <a:gd name="T5" fmla="*/ 9 h 136"/>
                  <a:gd name="T6" fmla="*/ 0 w 174"/>
                  <a:gd name="T7" fmla="*/ 128 h 136"/>
                  <a:gd name="T8" fmla="*/ 9 w 174"/>
                  <a:gd name="T9" fmla="*/ 136 h 136"/>
                  <a:gd name="T10" fmla="*/ 50 w 174"/>
                  <a:gd name="T11" fmla="*/ 136 h 136"/>
                  <a:gd name="T12" fmla="*/ 41 w 174"/>
                  <a:gd name="T13" fmla="*/ 121 h 136"/>
                  <a:gd name="T14" fmla="*/ 17 w 174"/>
                  <a:gd name="T15" fmla="*/ 121 h 136"/>
                  <a:gd name="T16" fmla="*/ 17 w 174"/>
                  <a:gd name="T17" fmla="*/ 16 h 136"/>
                  <a:gd name="T18" fmla="*/ 157 w 174"/>
                  <a:gd name="T19" fmla="*/ 16 h 136"/>
                  <a:gd name="T20" fmla="*/ 157 w 174"/>
                  <a:gd name="T21" fmla="*/ 121 h 136"/>
                  <a:gd name="T22" fmla="*/ 133 w 174"/>
                  <a:gd name="T23" fmla="*/ 121 h 136"/>
                  <a:gd name="T24" fmla="*/ 133 w 174"/>
                  <a:gd name="T25" fmla="*/ 127 h 136"/>
                  <a:gd name="T26" fmla="*/ 131 w 174"/>
                  <a:gd name="T27" fmla="*/ 136 h 136"/>
                  <a:gd name="T28" fmla="*/ 165 w 174"/>
                  <a:gd name="T29" fmla="*/ 136 h 136"/>
                  <a:gd name="T30" fmla="*/ 174 w 174"/>
                  <a:gd name="T31" fmla="*/ 128 h 136"/>
                  <a:gd name="T32" fmla="*/ 174 w 174"/>
                  <a:gd name="T33" fmla="*/ 9 h 136"/>
                  <a:gd name="T34" fmla="*/ 165 w 174"/>
                  <a:gd name="T35" fmla="*/ 0 h 136"/>
                  <a:gd name="T36" fmla="*/ 8 w 174"/>
                  <a:gd name="T37" fmla="*/ 74 h 136"/>
                  <a:gd name="T38" fmla="*/ 3 w 174"/>
                  <a:gd name="T39" fmla="*/ 68 h 136"/>
                  <a:gd name="T40" fmla="*/ 8 w 174"/>
                  <a:gd name="T41" fmla="*/ 63 h 136"/>
                  <a:gd name="T42" fmla="*/ 14 w 174"/>
                  <a:gd name="T43" fmla="*/ 68 h 136"/>
                  <a:gd name="T44" fmla="*/ 8 w 174"/>
                  <a:gd name="T45" fmla="*/ 74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74" h="136">
                    <a:moveTo>
                      <a:pt x="165" y="0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4" y="0"/>
                      <a:pt x="0" y="4"/>
                      <a:pt x="0" y="9"/>
                    </a:cubicBezTo>
                    <a:cubicBezTo>
                      <a:pt x="0" y="128"/>
                      <a:pt x="0" y="128"/>
                      <a:pt x="0" y="128"/>
                    </a:cubicBezTo>
                    <a:cubicBezTo>
                      <a:pt x="0" y="132"/>
                      <a:pt x="4" y="136"/>
                      <a:pt x="9" y="136"/>
                    </a:cubicBezTo>
                    <a:cubicBezTo>
                      <a:pt x="50" y="136"/>
                      <a:pt x="50" y="136"/>
                      <a:pt x="50" y="136"/>
                    </a:cubicBezTo>
                    <a:cubicBezTo>
                      <a:pt x="46" y="131"/>
                      <a:pt x="43" y="126"/>
                      <a:pt x="41" y="121"/>
                    </a:cubicBezTo>
                    <a:cubicBezTo>
                      <a:pt x="17" y="121"/>
                      <a:pt x="17" y="121"/>
                      <a:pt x="17" y="121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57" y="16"/>
                      <a:pt x="157" y="16"/>
                      <a:pt x="157" y="16"/>
                    </a:cubicBezTo>
                    <a:cubicBezTo>
                      <a:pt x="157" y="121"/>
                      <a:pt x="157" y="121"/>
                      <a:pt x="157" y="121"/>
                    </a:cubicBezTo>
                    <a:cubicBezTo>
                      <a:pt x="133" y="121"/>
                      <a:pt x="133" y="121"/>
                      <a:pt x="133" y="121"/>
                    </a:cubicBezTo>
                    <a:cubicBezTo>
                      <a:pt x="133" y="127"/>
                      <a:pt x="133" y="127"/>
                      <a:pt x="133" y="127"/>
                    </a:cubicBezTo>
                    <a:cubicBezTo>
                      <a:pt x="133" y="130"/>
                      <a:pt x="132" y="133"/>
                      <a:pt x="131" y="136"/>
                    </a:cubicBezTo>
                    <a:cubicBezTo>
                      <a:pt x="165" y="136"/>
                      <a:pt x="165" y="136"/>
                      <a:pt x="165" y="136"/>
                    </a:cubicBezTo>
                    <a:cubicBezTo>
                      <a:pt x="170" y="136"/>
                      <a:pt x="174" y="132"/>
                      <a:pt x="174" y="128"/>
                    </a:cubicBezTo>
                    <a:cubicBezTo>
                      <a:pt x="174" y="9"/>
                      <a:pt x="174" y="9"/>
                      <a:pt x="174" y="9"/>
                    </a:cubicBezTo>
                    <a:cubicBezTo>
                      <a:pt x="174" y="4"/>
                      <a:pt x="170" y="0"/>
                      <a:pt x="165" y="0"/>
                    </a:cubicBezTo>
                    <a:close/>
                    <a:moveTo>
                      <a:pt x="8" y="74"/>
                    </a:moveTo>
                    <a:cubicBezTo>
                      <a:pt x="5" y="74"/>
                      <a:pt x="3" y="71"/>
                      <a:pt x="3" y="68"/>
                    </a:cubicBezTo>
                    <a:cubicBezTo>
                      <a:pt x="3" y="65"/>
                      <a:pt x="5" y="63"/>
                      <a:pt x="8" y="63"/>
                    </a:cubicBezTo>
                    <a:cubicBezTo>
                      <a:pt x="11" y="63"/>
                      <a:pt x="14" y="65"/>
                      <a:pt x="14" y="68"/>
                    </a:cubicBezTo>
                    <a:cubicBezTo>
                      <a:pt x="14" y="71"/>
                      <a:pt x="11" y="74"/>
                      <a:pt x="8" y="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2" name="Freeform 254"/>
              <p:cNvSpPr>
                <a:spLocks/>
              </p:cNvSpPr>
              <p:nvPr/>
            </p:nvSpPr>
            <p:spPr bwMode="auto">
              <a:xfrm>
                <a:off x="5913438" y="3235325"/>
                <a:ext cx="334963" cy="520700"/>
              </a:xfrm>
              <a:custGeom>
                <a:avLst/>
                <a:gdLst>
                  <a:gd name="T0" fmla="*/ 88 w 88"/>
                  <a:gd name="T1" fmla="*/ 72 h 136"/>
                  <a:gd name="T2" fmla="*/ 88 w 88"/>
                  <a:gd name="T3" fmla="*/ 69 h 136"/>
                  <a:gd name="T4" fmla="*/ 88 w 88"/>
                  <a:gd name="T5" fmla="*/ 47 h 136"/>
                  <a:gd name="T6" fmla="*/ 81 w 88"/>
                  <a:gd name="T7" fmla="*/ 40 h 136"/>
                  <a:gd name="T8" fmla="*/ 73 w 88"/>
                  <a:gd name="T9" fmla="*/ 47 h 136"/>
                  <a:gd name="T10" fmla="*/ 73 w 88"/>
                  <a:gd name="T11" fmla="*/ 49 h 136"/>
                  <a:gd name="T12" fmla="*/ 72 w 88"/>
                  <a:gd name="T13" fmla="*/ 48 h 136"/>
                  <a:gd name="T14" fmla="*/ 72 w 88"/>
                  <a:gd name="T15" fmla="*/ 37 h 136"/>
                  <a:gd name="T16" fmla="*/ 64 w 88"/>
                  <a:gd name="T17" fmla="*/ 30 h 136"/>
                  <a:gd name="T18" fmla="*/ 57 w 88"/>
                  <a:gd name="T19" fmla="*/ 37 h 136"/>
                  <a:gd name="T20" fmla="*/ 57 w 88"/>
                  <a:gd name="T21" fmla="*/ 43 h 136"/>
                  <a:gd name="T22" fmla="*/ 55 w 88"/>
                  <a:gd name="T23" fmla="*/ 43 h 136"/>
                  <a:gd name="T24" fmla="*/ 55 w 88"/>
                  <a:gd name="T25" fmla="*/ 31 h 136"/>
                  <a:gd name="T26" fmla="*/ 48 w 88"/>
                  <a:gd name="T27" fmla="*/ 24 h 136"/>
                  <a:gd name="T28" fmla="*/ 40 w 88"/>
                  <a:gd name="T29" fmla="*/ 31 h 136"/>
                  <a:gd name="T30" fmla="*/ 40 w 88"/>
                  <a:gd name="T31" fmla="*/ 40 h 136"/>
                  <a:gd name="T32" fmla="*/ 38 w 88"/>
                  <a:gd name="T33" fmla="*/ 41 h 136"/>
                  <a:gd name="T34" fmla="*/ 38 w 88"/>
                  <a:gd name="T35" fmla="*/ 7 h 136"/>
                  <a:gd name="T36" fmla="*/ 31 w 88"/>
                  <a:gd name="T37" fmla="*/ 0 h 136"/>
                  <a:gd name="T38" fmla="*/ 24 w 88"/>
                  <a:gd name="T39" fmla="*/ 7 h 136"/>
                  <a:gd name="T40" fmla="*/ 24 w 88"/>
                  <a:gd name="T41" fmla="*/ 67 h 136"/>
                  <a:gd name="T42" fmla="*/ 22 w 88"/>
                  <a:gd name="T43" fmla="*/ 56 h 136"/>
                  <a:gd name="T44" fmla="*/ 8 w 88"/>
                  <a:gd name="T45" fmla="*/ 40 h 136"/>
                  <a:gd name="T46" fmla="*/ 1 w 88"/>
                  <a:gd name="T47" fmla="*/ 46 h 136"/>
                  <a:gd name="T48" fmla="*/ 8 w 88"/>
                  <a:gd name="T49" fmla="*/ 73 h 136"/>
                  <a:gd name="T50" fmla="*/ 20 w 88"/>
                  <a:gd name="T51" fmla="*/ 98 h 136"/>
                  <a:gd name="T52" fmla="*/ 22 w 88"/>
                  <a:gd name="T53" fmla="*/ 101 h 136"/>
                  <a:gd name="T54" fmla="*/ 32 w 88"/>
                  <a:gd name="T55" fmla="*/ 111 h 136"/>
                  <a:gd name="T56" fmla="*/ 32 w 88"/>
                  <a:gd name="T57" fmla="*/ 136 h 136"/>
                  <a:gd name="T58" fmla="*/ 81 w 88"/>
                  <a:gd name="T59" fmla="*/ 136 h 136"/>
                  <a:gd name="T60" fmla="*/ 81 w 88"/>
                  <a:gd name="T61" fmla="*/ 110 h 136"/>
                  <a:gd name="T62" fmla="*/ 87 w 88"/>
                  <a:gd name="T63" fmla="*/ 91 h 136"/>
                  <a:gd name="T64" fmla="*/ 88 w 88"/>
                  <a:gd name="T65" fmla="*/ 72 h 136"/>
                  <a:gd name="T66" fmla="*/ 88 w 88"/>
                  <a:gd name="T67" fmla="*/ 72 h 136"/>
                  <a:gd name="T68" fmla="*/ 88 w 88"/>
                  <a:gd name="T69" fmla="*/ 72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88" h="136">
                    <a:moveTo>
                      <a:pt x="88" y="72"/>
                    </a:moveTo>
                    <a:cubicBezTo>
                      <a:pt x="88" y="71"/>
                      <a:pt x="88" y="70"/>
                      <a:pt x="88" y="69"/>
                    </a:cubicBezTo>
                    <a:cubicBezTo>
                      <a:pt x="88" y="47"/>
                      <a:pt x="88" y="47"/>
                      <a:pt x="88" y="47"/>
                    </a:cubicBezTo>
                    <a:cubicBezTo>
                      <a:pt x="88" y="43"/>
                      <a:pt x="85" y="40"/>
                      <a:pt x="81" y="40"/>
                    </a:cubicBezTo>
                    <a:cubicBezTo>
                      <a:pt x="77" y="40"/>
                      <a:pt x="73" y="43"/>
                      <a:pt x="73" y="47"/>
                    </a:cubicBezTo>
                    <a:cubicBezTo>
                      <a:pt x="73" y="49"/>
                      <a:pt x="73" y="49"/>
                      <a:pt x="73" y="49"/>
                    </a:cubicBezTo>
                    <a:cubicBezTo>
                      <a:pt x="73" y="49"/>
                      <a:pt x="72" y="48"/>
                      <a:pt x="72" y="48"/>
                    </a:cubicBezTo>
                    <a:cubicBezTo>
                      <a:pt x="72" y="37"/>
                      <a:pt x="72" y="37"/>
                      <a:pt x="72" y="37"/>
                    </a:cubicBezTo>
                    <a:cubicBezTo>
                      <a:pt x="72" y="33"/>
                      <a:pt x="68" y="30"/>
                      <a:pt x="64" y="30"/>
                    </a:cubicBezTo>
                    <a:cubicBezTo>
                      <a:pt x="60" y="30"/>
                      <a:pt x="57" y="33"/>
                      <a:pt x="57" y="37"/>
                    </a:cubicBezTo>
                    <a:cubicBezTo>
                      <a:pt x="57" y="43"/>
                      <a:pt x="57" y="43"/>
                      <a:pt x="57" y="43"/>
                    </a:cubicBezTo>
                    <a:cubicBezTo>
                      <a:pt x="56" y="43"/>
                      <a:pt x="56" y="43"/>
                      <a:pt x="55" y="43"/>
                    </a:cubicBezTo>
                    <a:cubicBezTo>
                      <a:pt x="55" y="31"/>
                      <a:pt x="55" y="31"/>
                      <a:pt x="55" y="31"/>
                    </a:cubicBezTo>
                    <a:cubicBezTo>
                      <a:pt x="55" y="27"/>
                      <a:pt x="52" y="24"/>
                      <a:pt x="48" y="24"/>
                    </a:cubicBezTo>
                    <a:cubicBezTo>
                      <a:pt x="44" y="24"/>
                      <a:pt x="40" y="27"/>
                      <a:pt x="40" y="31"/>
                    </a:cubicBezTo>
                    <a:cubicBezTo>
                      <a:pt x="40" y="40"/>
                      <a:pt x="40" y="40"/>
                      <a:pt x="40" y="40"/>
                    </a:cubicBezTo>
                    <a:cubicBezTo>
                      <a:pt x="40" y="40"/>
                      <a:pt x="39" y="40"/>
                      <a:pt x="38" y="41"/>
                    </a:cubicBezTo>
                    <a:cubicBezTo>
                      <a:pt x="38" y="7"/>
                      <a:pt x="38" y="7"/>
                      <a:pt x="38" y="7"/>
                    </a:cubicBezTo>
                    <a:cubicBezTo>
                      <a:pt x="38" y="3"/>
                      <a:pt x="35" y="0"/>
                      <a:pt x="31" y="0"/>
                    </a:cubicBezTo>
                    <a:cubicBezTo>
                      <a:pt x="27" y="0"/>
                      <a:pt x="24" y="3"/>
                      <a:pt x="24" y="7"/>
                    </a:cubicBezTo>
                    <a:cubicBezTo>
                      <a:pt x="24" y="67"/>
                      <a:pt x="24" y="67"/>
                      <a:pt x="24" y="67"/>
                    </a:cubicBezTo>
                    <a:cubicBezTo>
                      <a:pt x="22" y="63"/>
                      <a:pt x="22" y="59"/>
                      <a:pt x="22" y="56"/>
                    </a:cubicBezTo>
                    <a:cubicBezTo>
                      <a:pt x="19" y="44"/>
                      <a:pt x="12" y="39"/>
                      <a:pt x="8" y="40"/>
                    </a:cubicBezTo>
                    <a:cubicBezTo>
                      <a:pt x="7" y="40"/>
                      <a:pt x="0" y="43"/>
                      <a:pt x="1" y="46"/>
                    </a:cubicBezTo>
                    <a:cubicBezTo>
                      <a:pt x="2" y="48"/>
                      <a:pt x="7" y="60"/>
                      <a:pt x="8" y="73"/>
                    </a:cubicBezTo>
                    <a:cubicBezTo>
                      <a:pt x="8" y="82"/>
                      <a:pt x="14" y="91"/>
                      <a:pt x="20" y="98"/>
                    </a:cubicBezTo>
                    <a:cubicBezTo>
                      <a:pt x="20" y="99"/>
                      <a:pt x="21" y="100"/>
                      <a:pt x="22" y="101"/>
                    </a:cubicBezTo>
                    <a:cubicBezTo>
                      <a:pt x="32" y="111"/>
                      <a:pt x="32" y="111"/>
                      <a:pt x="32" y="111"/>
                    </a:cubicBezTo>
                    <a:cubicBezTo>
                      <a:pt x="32" y="136"/>
                      <a:pt x="32" y="136"/>
                      <a:pt x="32" y="136"/>
                    </a:cubicBezTo>
                    <a:cubicBezTo>
                      <a:pt x="81" y="136"/>
                      <a:pt x="81" y="136"/>
                      <a:pt x="81" y="136"/>
                    </a:cubicBezTo>
                    <a:cubicBezTo>
                      <a:pt x="81" y="110"/>
                      <a:pt x="81" y="110"/>
                      <a:pt x="81" y="110"/>
                    </a:cubicBezTo>
                    <a:cubicBezTo>
                      <a:pt x="85" y="104"/>
                      <a:pt x="87" y="97"/>
                      <a:pt x="87" y="91"/>
                    </a:cubicBezTo>
                    <a:cubicBezTo>
                      <a:pt x="88" y="85"/>
                      <a:pt x="88" y="78"/>
                      <a:pt x="88" y="72"/>
                    </a:cubicBezTo>
                    <a:cubicBezTo>
                      <a:pt x="88" y="72"/>
                      <a:pt x="88" y="72"/>
                      <a:pt x="88" y="72"/>
                    </a:cubicBezTo>
                    <a:cubicBezTo>
                      <a:pt x="88" y="72"/>
                      <a:pt x="88" y="72"/>
                      <a:pt x="88" y="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63" name="组合 62"/>
          <p:cNvGrpSpPr/>
          <p:nvPr/>
        </p:nvGrpSpPr>
        <p:grpSpPr>
          <a:xfrm>
            <a:off x="7161082" y="5875923"/>
            <a:ext cx="342764" cy="342764"/>
            <a:chOff x="7161082" y="5875923"/>
            <a:chExt cx="342764" cy="342764"/>
          </a:xfrm>
        </p:grpSpPr>
        <p:sp>
          <p:nvSpPr>
            <p:cNvPr id="64" name="椭圆 63"/>
            <p:cNvSpPr/>
            <p:nvPr/>
          </p:nvSpPr>
          <p:spPr>
            <a:xfrm>
              <a:off x="7161082" y="5875923"/>
              <a:ext cx="342764" cy="34276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65" name="组合 64"/>
            <p:cNvGrpSpPr>
              <a:grpSpLocks noChangeAspect="1"/>
            </p:cNvGrpSpPr>
            <p:nvPr/>
          </p:nvGrpSpPr>
          <p:grpSpPr>
            <a:xfrm flipH="1">
              <a:off x="7229508" y="5947390"/>
              <a:ext cx="205911" cy="199830"/>
              <a:chOff x="5719763" y="3063875"/>
              <a:chExt cx="752475" cy="730250"/>
            </a:xfrm>
            <a:solidFill>
              <a:schemeClr val="accent1"/>
            </a:solidFill>
          </p:grpSpPr>
          <p:sp>
            <p:nvSpPr>
              <p:cNvPr id="66" name="Oval 154"/>
              <p:cNvSpPr>
                <a:spLocks noChangeArrowheads="1"/>
              </p:cNvSpPr>
              <p:nvPr/>
            </p:nvSpPr>
            <p:spPr bwMode="auto">
              <a:xfrm>
                <a:off x="6161088" y="3098800"/>
                <a:ext cx="95250" cy="11747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7" name="Rectangle 155"/>
              <p:cNvSpPr>
                <a:spLocks noChangeArrowheads="1"/>
              </p:cNvSpPr>
              <p:nvPr/>
            </p:nvSpPr>
            <p:spPr bwMode="auto">
              <a:xfrm>
                <a:off x="6210301" y="3387725"/>
                <a:ext cx="1588" cy="15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8" name="Freeform 156"/>
              <p:cNvSpPr>
                <a:spLocks/>
              </p:cNvSpPr>
              <p:nvPr/>
            </p:nvSpPr>
            <p:spPr bwMode="auto">
              <a:xfrm>
                <a:off x="6191251" y="3235325"/>
                <a:ext cx="33338" cy="33338"/>
              </a:xfrm>
              <a:custGeom>
                <a:avLst/>
                <a:gdLst>
                  <a:gd name="T0" fmla="*/ 17 w 21"/>
                  <a:gd name="T1" fmla="*/ 0 h 21"/>
                  <a:gd name="T2" fmla="*/ 21 w 21"/>
                  <a:gd name="T3" fmla="*/ 12 h 21"/>
                  <a:gd name="T4" fmla="*/ 12 w 21"/>
                  <a:gd name="T5" fmla="*/ 21 h 21"/>
                  <a:gd name="T6" fmla="*/ 0 w 21"/>
                  <a:gd name="T7" fmla="*/ 12 h 21"/>
                  <a:gd name="T8" fmla="*/ 5 w 21"/>
                  <a:gd name="T9" fmla="*/ 0 h 21"/>
                  <a:gd name="T10" fmla="*/ 17 w 21"/>
                  <a:gd name="T11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1" h="21">
                    <a:moveTo>
                      <a:pt x="17" y="0"/>
                    </a:moveTo>
                    <a:lnTo>
                      <a:pt x="21" y="12"/>
                    </a:lnTo>
                    <a:lnTo>
                      <a:pt x="12" y="21"/>
                    </a:lnTo>
                    <a:lnTo>
                      <a:pt x="0" y="12"/>
                    </a:lnTo>
                    <a:lnTo>
                      <a:pt x="5" y="0"/>
                    </a:lnTo>
                    <a:lnTo>
                      <a:pt x="17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9" name="Freeform 157"/>
              <p:cNvSpPr>
                <a:spLocks/>
              </p:cNvSpPr>
              <p:nvPr/>
            </p:nvSpPr>
            <p:spPr bwMode="auto">
              <a:xfrm>
                <a:off x="6191251" y="3257550"/>
                <a:ext cx="33338" cy="141288"/>
              </a:xfrm>
              <a:custGeom>
                <a:avLst/>
                <a:gdLst>
                  <a:gd name="T0" fmla="*/ 19 w 21"/>
                  <a:gd name="T1" fmla="*/ 0 h 89"/>
                  <a:gd name="T2" fmla="*/ 21 w 21"/>
                  <a:gd name="T3" fmla="*/ 82 h 89"/>
                  <a:gd name="T4" fmla="*/ 12 w 21"/>
                  <a:gd name="T5" fmla="*/ 89 h 89"/>
                  <a:gd name="T6" fmla="*/ 0 w 21"/>
                  <a:gd name="T7" fmla="*/ 82 h 89"/>
                  <a:gd name="T8" fmla="*/ 5 w 21"/>
                  <a:gd name="T9" fmla="*/ 0 h 89"/>
                  <a:gd name="T10" fmla="*/ 19 w 21"/>
                  <a:gd name="T11" fmla="*/ 0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1" h="89">
                    <a:moveTo>
                      <a:pt x="19" y="0"/>
                    </a:moveTo>
                    <a:lnTo>
                      <a:pt x="21" y="82"/>
                    </a:lnTo>
                    <a:lnTo>
                      <a:pt x="12" y="89"/>
                    </a:lnTo>
                    <a:lnTo>
                      <a:pt x="0" y="82"/>
                    </a:lnTo>
                    <a:lnTo>
                      <a:pt x="5" y="0"/>
                    </a:lnTo>
                    <a:lnTo>
                      <a:pt x="19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0" name="Oval 158"/>
              <p:cNvSpPr>
                <a:spLocks noChangeArrowheads="1"/>
              </p:cNvSpPr>
              <p:nvPr/>
            </p:nvSpPr>
            <p:spPr bwMode="auto">
              <a:xfrm>
                <a:off x="5856288" y="3063875"/>
                <a:ext cx="111125" cy="13335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1" name="Rectangle 159"/>
              <p:cNvSpPr>
                <a:spLocks noChangeArrowheads="1"/>
              </p:cNvSpPr>
              <p:nvPr/>
            </p:nvSpPr>
            <p:spPr bwMode="auto">
              <a:xfrm>
                <a:off x="5913438" y="3387725"/>
                <a:ext cx="1588" cy="15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2" name="Freeform 160"/>
              <p:cNvSpPr>
                <a:spLocks/>
              </p:cNvSpPr>
              <p:nvPr/>
            </p:nvSpPr>
            <p:spPr bwMode="auto">
              <a:xfrm>
                <a:off x="5722938" y="3322638"/>
                <a:ext cx="0" cy="3175"/>
              </a:xfrm>
              <a:custGeom>
                <a:avLst/>
                <a:gdLst>
                  <a:gd name="T0" fmla="*/ 1 h 1"/>
                  <a:gd name="T1" fmla="*/ 1 h 1"/>
                  <a:gd name="T2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3" name="Rectangle 161"/>
              <p:cNvSpPr>
                <a:spLocks noChangeArrowheads="1"/>
              </p:cNvSpPr>
              <p:nvPr/>
            </p:nvSpPr>
            <p:spPr bwMode="auto">
              <a:xfrm>
                <a:off x="5913438" y="3387725"/>
                <a:ext cx="1588" cy="15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4" name="Freeform 162"/>
              <p:cNvSpPr>
                <a:spLocks/>
              </p:cNvSpPr>
              <p:nvPr/>
            </p:nvSpPr>
            <p:spPr bwMode="auto">
              <a:xfrm>
                <a:off x="5894388" y="3205163"/>
                <a:ext cx="34925" cy="41275"/>
              </a:xfrm>
              <a:custGeom>
                <a:avLst/>
                <a:gdLst>
                  <a:gd name="T0" fmla="*/ 19 w 22"/>
                  <a:gd name="T1" fmla="*/ 0 h 26"/>
                  <a:gd name="T2" fmla="*/ 22 w 22"/>
                  <a:gd name="T3" fmla="*/ 16 h 26"/>
                  <a:gd name="T4" fmla="*/ 12 w 22"/>
                  <a:gd name="T5" fmla="*/ 26 h 26"/>
                  <a:gd name="T6" fmla="*/ 0 w 22"/>
                  <a:gd name="T7" fmla="*/ 16 h 26"/>
                  <a:gd name="T8" fmla="*/ 5 w 22"/>
                  <a:gd name="T9" fmla="*/ 0 h 26"/>
                  <a:gd name="T10" fmla="*/ 19 w 22"/>
                  <a:gd name="T11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26">
                    <a:moveTo>
                      <a:pt x="19" y="0"/>
                    </a:moveTo>
                    <a:lnTo>
                      <a:pt x="22" y="16"/>
                    </a:lnTo>
                    <a:lnTo>
                      <a:pt x="12" y="26"/>
                    </a:lnTo>
                    <a:lnTo>
                      <a:pt x="0" y="16"/>
                    </a:lnTo>
                    <a:lnTo>
                      <a:pt x="5" y="0"/>
                    </a:lnTo>
                    <a:lnTo>
                      <a:pt x="19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5" name="Freeform 163"/>
              <p:cNvSpPr>
                <a:spLocks/>
              </p:cNvSpPr>
              <p:nvPr/>
            </p:nvSpPr>
            <p:spPr bwMode="auto">
              <a:xfrm>
                <a:off x="5891213" y="3235325"/>
                <a:ext cx="41275" cy="166688"/>
              </a:xfrm>
              <a:custGeom>
                <a:avLst/>
                <a:gdLst>
                  <a:gd name="T0" fmla="*/ 21 w 26"/>
                  <a:gd name="T1" fmla="*/ 0 h 105"/>
                  <a:gd name="T2" fmla="*/ 26 w 26"/>
                  <a:gd name="T3" fmla="*/ 96 h 105"/>
                  <a:gd name="T4" fmla="*/ 14 w 26"/>
                  <a:gd name="T5" fmla="*/ 105 h 105"/>
                  <a:gd name="T6" fmla="*/ 0 w 26"/>
                  <a:gd name="T7" fmla="*/ 96 h 105"/>
                  <a:gd name="T8" fmla="*/ 4 w 26"/>
                  <a:gd name="T9" fmla="*/ 0 h 105"/>
                  <a:gd name="T10" fmla="*/ 21 w 26"/>
                  <a:gd name="T11" fmla="*/ 0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6" h="105">
                    <a:moveTo>
                      <a:pt x="21" y="0"/>
                    </a:moveTo>
                    <a:lnTo>
                      <a:pt x="26" y="96"/>
                    </a:lnTo>
                    <a:lnTo>
                      <a:pt x="14" y="105"/>
                    </a:lnTo>
                    <a:lnTo>
                      <a:pt x="0" y="96"/>
                    </a:lnTo>
                    <a:lnTo>
                      <a:pt x="4" y="0"/>
                    </a:lnTo>
                    <a:lnTo>
                      <a:pt x="2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6" name="Freeform 164"/>
              <p:cNvSpPr>
                <a:spLocks noEditPoints="1"/>
              </p:cNvSpPr>
              <p:nvPr/>
            </p:nvSpPr>
            <p:spPr bwMode="auto">
              <a:xfrm>
                <a:off x="5719763" y="3211513"/>
                <a:ext cx="373063" cy="547688"/>
              </a:xfrm>
              <a:custGeom>
                <a:avLst/>
                <a:gdLst>
                  <a:gd name="T0" fmla="*/ 60 w 98"/>
                  <a:gd name="T1" fmla="*/ 74 h 144"/>
                  <a:gd name="T2" fmla="*/ 75 w 98"/>
                  <a:gd name="T3" fmla="*/ 57 h 144"/>
                  <a:gd name="T4" fmla="*/ 74 w 98"/>
                  <a:gd name="T5" fmla="*/ 36 h 144"/>
                  <a:gd name="T6" fmla="*/ 77 w 98"/>
                  <a:gd name="T7" fmla="*/ 40 h 144"/>
                  <a:gd name="T8" fmla="*/ 78 w 98"/>
                  <a:gd name="T9" fmla="*/ 57 h 144"/>
                  <a:gd name="T10" fmla="*/ 98 w 98"/>
                  <a:gd name="T11" fmla="*/ 57 h 144"/>
                  <a:gd name="T12" fmla="*/ 92 w 98"/>
                  <a:gd name="T13" fmla="*/ 31 h 144"/>
                  <a:gd name="T14" fmla="*/ 74 w 98"/>
                  <a:gd name="T15" fmla="*/ 4 h 144"/>
                  <a:gd name="T16" fmla="*/ 63 w 98"/>
                  <a:gd name="T17" fmla="*/ 0 h 144"/>
                  <a:gd name="T18" fmla="*/ 63 w 98"/>
                  <a:gd name="T19" fmla="*/ 0 h 144"/>
                  <a:gd name="T20" fmla="*/ 69 w 98"/>
                  <a:gd name="T21" fmla="*/ 5 h 144"/>
                  <a:gd name="T22" fmla="*/ 61 w 98"/>
                  <a:gd name="T23" fmla="*/ 9 h 144"/>
                  <a:gd name="T24" fmla="*/ 65 w 98"/>
                  <a:gd name="T25" fmla="*/ 15 h 144"/>
                  <a:gd name="T26" fmla="*/ 51 w 98"/>
                  <a:gd name="T27" fmla="*/ 46 h 144"/>
                  <a:gd name="T28" fmla="*/ 51 w 98"/>
                  <a:gd name="T29" fmla="*/ 46 h 144"/>
                  <a:gd name="T30" fmla="*/ 51 w 98"/>
                  <a:gd name="T31" fmla="*/ 46 h 144"/>
                  <a:gd name="T32" fmla="*/ 51 w 98"/>
                  <a:gd name="T33" fmla="*/ 46 h 144"/>
                  <a:gd name="T34" fmla="*/ 51 w 98"/>
                  <a:gd name="T35" fmla="*/ 46 h 144"/>
                  <a:gd name="T36" fmla="*/ 36 w 98"/>
                  <a:gd name="T37" fmla="*/ 15 h 144"/>
                  <a:gd name="T38" fmla="*/ 40 w 98"/>
                  <a:gd name="T39" fmla="*/ 9 h 144"/>
                  <a:gd name="T40" fmla="*/ 33 w 98"/>
                  <a:gd name="T41" fmla="*/ 5 h 144"/>
                  <a:gd name="T42" fmla="*/ 39 w 98"/>
                  <a:gd name="T43" fmla="*/ 0 h 144"/>
                  <a:gd name="T44" fmla="*/ 39 w 98"/>
                  <a:gd name="T45" fmla="*/ 0 h 144"/>
                  <a:gd name="T46" fmla="*/ 31 w 98"/>
                  <a:gd name="T47" fmla="*/ 0 h 144"/>
                  <a:gd name="T48" fmla="*/ 25 w 98"/>
                  <a:gd name="T49" fmla="*/ 3 h 144"/>
                  <a:gd name="T50" fmla="*/ 1 w 98"/>
                  <a:gd name="T51" fmla="*/ 29 h 144"/>
                  <a:gd name="T52" fmla="*/ 1 w 98"/>
                  <a:gd name="T53" fmla="*/ 29 h 144"/>
                  <a:gd name="T54" fmla="*/ 1 w 98"/>
                  <a:gd name="T55" fmla="*/ 30 h 144"/>
                  <a:gd name="T56" fmla="*/ 0 w 98"/>
                  <a:gd name="T57" fmla="*/ 40 h 144"/>
                  <a:gd name="T58" fmla="*/ 0 w 98"/>
                  <a:gd name="T59" fmla="*/ 41 h 144"/>
                  <a:gd name="T60" fmla="*/ 0 w 98"/>
                  <a:gd name="T61" fmla="*/ 42 h 144"/>
                  <a:gd name="T62" fmla="*/ 1 w 98"/>
                  <a:gd name="T63" fmla="*/ 44 h 144"/>
                  <a:gd name="T64" fmla="*/ 3 w 98"/>
                  <a:gd name="T65" fmla="*/ 48 h 144"/>
                  <a:gd name="T66" fmla="*/ 7 w 98"/>
                  <a:gd name="T67" fmla="*/ 55 h 144"/>
                  <a:gd name="T68" fmla="*/ 15 w 98"/>
                  <a:gd name="T69" fmla="*/ 71 h 144"/>
                  <a:gd name="T70" fmla="*/ 26 w 98"/>
                  <a:gd name="T71" fmla="*/ 65 h 144"/>
                  <a:gd name="T72" fmla="*/ 26 w 98"/>
                  <a:gd name="T73" fmla="*/ 75 h 144"/>
                  <a:gd name="T74" fmla="*/ 26 w 98"/>
                  <a:gd name="T75" fmla="*/ 76 h 144"/>
                  <a:gd name="T76" fmla="*/ 28 w 98"/>
                  <a:gd name="T77" fmla="*/ 76 h 144"/>
                  <a:gd name="T78" fmla="*/ 30 w 98"/>
                  <a:gd name="T79" fmla="*/ 144 h 144"/>
                  <a:gd name="T80" fmla="*/ 50 w 98"/>
                  <a:gd name="T81" fmla="*/ 144 h 144"/>
                  <a:gd name="T82" fmla="*/ 50 w 98"/>
                  <a:gd name="T83" fmla="*/ 76 h 144"/>
                  <a:gd name="T84" fmla="*/ 52 w 98"/>
                  <a:gd name="T85" fmla="*/ 76 h 144"/>
                  <a:gd name="T86" fmla="*/ 54 w 98"/>
                  <a:gd name="T87" fmla="*/ 144 h 144"/>
                  <a:gd name="T88" fmla="*/ 60 w 98"/>
                  <a:gd name="T89" fmla="*/ 144 h 144"/>
                  <a:gd name="T90" fmla="*/ 60 w 98"/>
                  <a:gd name="T91" fmla="*/ 74 h 144"/>
                  <a:gd name="T92" fmla="*/ 27 w 98"/>
                  <a:gd name="T93" fmla="*/ 50 h 144"/>
                  <a:gd name="T94" fmla="*/ 24 w 98"/>
                  <a:gd name="T95" fmla="*/ 46 h 144"/>
                  <a:gd name="T96" fmla="*/ 20 w 98"/>
                  <a:gd name="T97" fmla="*/ 39 h 144"/>
                  <a:gd name="T98" fmla="*/ 19 w 98"/>
                  <a:gd name="T99" fmla="*/ 36 h 144"/>
                  <a:gd name="T100" fmla="*/ 27 w 98"/>
                  <a:gd name="T101" fmla="*/ 26 h 144"/>
                  <a:gd name="T102" fmla="*/ 27 w 98"/>
                  <a:gd name="T103" fmla="*/ 50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8" h="144">
                    <a:moveTo>
                      <a:pt x="60" y="74"/>
                    </a:moveTo>
                    <a:cubicBezTo>
                      <a:pt x="60" y="66"/>
                      <a:pt x="66" y="58"/>
                      <a:pt x="75" y="57"/>
                    </a:cubicBezTo>
                    <a:cubicBezTo>
                      <a:pt x="75" y="50"/>
                      <a:pt x="75" y="43"/>
                      <a:pt x="74" y="36"/>
                    </a:cubicBezTo>
                    <a:cubicBezTo>
                      <a:pt x="77" y="40"/>
                      <a:pt x="77" y="40"/>
                      <a:pt x="77" y="40"/>
                    </a:cubicBezTo>
                    <a:cubicBezTo>
                      <a:pt x="78" y="41"/>
                      <a:pt x="78" y="49"/>
                      <a:pt x="78" y="57"/>
                    </a:cubicBezTo>
                    <a:cubicBezTo>
                      <a:pt x="98" y="57"/>
                      <a:pt x="98" y="57"/>
                      <a:pt x="98" y="57"/>
                    </a:cubicBezTo>
                    <a:cubicBezTo>
                      <a:pt x="98" y="50"/>
                      <a:pt x="98" y="43"/>
                      <a:pt x="92" y="31"/>
                    </a:cubicBezTo>
                    <a:cubicBezTo>
                      <a:pt x="74" y="4"/>
                      <a:pt x="74" y="4"/>
                      <a:pt x="74" y="4"/>
                    </a:cubicBezTo>
                    <a:cubicBezTo>
                      <a:pt x="71" y="0"/>
                      <a:pt x="64" y="0"/>
                      <a:pt x="63" y="0"/>
                    </a:cubicBezTo>
                    <a:cubicBezTo>
                      <a:pt x="63" y="0"/>
                      <a:pt x="63" y="0"/>
                      <a:pt x="63" y="0"/>
                    </a:cubicBezTo>
                    <a:cubicBezTo>
                      <a:pt x="69" y="5"/>
                      <a:pt x="69" y="5"/>
                      <a:pt x="69" y="5"/>
                    </a:cubicBezTo>
                    <a:cubicBezTo>
                      <a:pt x="61" y="9"/>
                      <a:pt x="61" y="9"/>
                      <a:pt x="61" y="9"/>
                    </a:cubicBezTo>
                    <a:cubicBezTo>
                      <a:pt x="65" y="15"/>
                      <a:pt x="65" y="15"/>
                      <a:pt x="65" y="15"/>
                    </a:cubicBezTo>
                    <a:cubicBezTo>
                      <a:pt x="51" y="46"/>
                      <a:pt x="51" y="46"/>
                      <a:pt x="51" y="46"/>
                    </a:cubicBezTo>
                    <a:cubicBezTo>
                      <a:pt x="51" y="46"/>
                      <a:pt x="51" y="46"/>
                      <a:pt x="51" y="46"/>
                    </a:cubicBezTo>
                    <a:cubicBezTo>
                      <a:pt x="51" y="46"/>
                      <a:pt x="51" y="46"/>
                      <a:pt x="51" y="46"/>
                    </a:cubicBezTo>
                    <a:cubicBezTo>
                      <a:pt x="51" y="46"/>
                      <a:pt x="51" y="46"/>
                      <a:pt x="51" y="46"/>
                    </a:cubicBezTo>
                    <a:cubicBezTo>
                      <a:pt x="51" y="46"/>
                      <a:pt x="51" y="46"/>
                      <a:pt x="51" y="46"/>
                    </a:cubicBezTo>
                    <a:cubicBezTo>
                      <a:pt x="36" y="15"/>
                      <a:pt x="36" y="15"/>
                      <a:pt x="36" y="15"/>
                    </a:cubicBezTo>
                    <a:cubicBezTo>
                      <a:pt x="40" y="9"/>
                      <a:pt x="40" y="9"/>
                      <a:pt x="40" y="9"/>
                    </a:cubicBezTo>
                    <a:cubicBezTo>
                      <a:pt x="33" y="5"/>
                      <a:pt x="33" y="5"/>
                      <a:pt x="33" y="5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36" y="0"/>
                      <a:pt x="31" y="0"/>
                      <a:pt x="31" y="0"/>
                    </a:cubicBezTo>
                    <a:cubicBezTo>
                      <a:pt x="29" y="1"/>
                      <a:pt x="27" y="2"/>
                      <a:pt x="25" y="3"/>
                    </a:cubicBezTo>
                    <a:cubicBezTo>
                      <a:pt x="1" y="29"/>
                      <a:pt x="1" y="29"/>
                      <a:pt x="1" y="29"/>
                    </a:cubicBezTo>
                    <a:cubicBezTo>
                      <a:pt x="1" y="29"/>
                      <a:pt x="1" y="29"/>
                      <a:pt x="1" y="29"/>
                    </a:cubicBezTo>
                    <a:cubicBezTo>
                      <a:pt x="1" y="30"/>
                      <a:pt x="1" y="30"/>
                      <a:pt x="1" y="30"/>
                    </a:cubicBezTo>
                    <a:cubicBezTo>
                      <a:pt x="1" y="31"/>
                      <a:pt x="0" y="40"/>
                      <a:pt x="0" y="40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1" y="44"/>
                      <a:pt x="1" y="44"/>
                      <a:pt x="1" y="44"/>
                    </a:cubicBezTo>
                    <a:cubicBezTo>
                      <a:pt x="3" y="48"/>
                      <a:pt x="3" y="48"/>
                      <a:pt x="3" y="48"/>
                    </a:cubicBezTo>
                    <a:cubicBezTo>
                      <a:pt x="7" y="55"/>
                      <a:pt x="7" y="55"/>
                      <a:pt x="7" y="55"/>
                    </a:cubicBezTo>
                    <a:cubicBezTo>
                      <a:pt x="15" y="71"/>
                      <a:pt x="15" y="71"/>
                      <a:pt x="15" y="71"/>
                    </a:cubicBezTo>
                    <a:cubicBezTo>
                      <a:pt x="19" y="69"/>
                      <a:pt x="23" y="67"/>
                      <a:pt x="26" y="65"/>
                    </a:cubicBezTo>
                    <a:cubicBezTo>
                      <a:pt x="26" y="69"/>
                      <a:pt x="26" y="72"/>
                      <a:pt x="26" y="75"/>
                    </a:cubicBezTo>
                    <a:cubicBezTo>
                      <a:pt x="26" y="76"/>
                      <a:pt x="26" y="76"/>
                      <a:pt x="26" y="76"/>
                    </a:cubicBezTo>
                    <a:cubicBezTo>
                      <a:pt x="27" y="76"/>
                      <a:pt x="27" y="76"/>
                      <a:pt x="28" y="76"/>
                    </a:cubicBezTo>
                    <a:cubicBezTo>
                      <a:pt x="30" y="144"/>
                      <a:pt x="30" y="144"/>
                      <a:pt x="30" y="144"/>
                    </a:cubicBezTo>
                    <a:cubicBezTo>
                      <a:pt x="50" y="144"/>
                      <a:pt x="50" y="144"/>
                      <a:pt x="50" y="144"/>
                    </a:cubicBezTo>
                    <a:cubicBezTo>
                      <a:pt x="50" y="124"/>
                      <a:pt x="50" y="89"/>
                      <a:pt x="50" y="76"/>
                    </a:cubicBezTo>
                    <a:cubicBezTo>
                      <a:pt x="50" y="76"/>
                      <a:pt x="51" y="76"/>
                      <a:pt x="52" y="76"/>
                    </a:cubicBezTo>
                    <a:cubicBezTo>
                      <a:pt x="54" y="144"/>
                      <a:pt x="54" y="144"/>
                      <a:pt x="54" y="144"/>
                    </a:cubicBezTo>
                    <a:cubicBezTo>
                      <a:pt x="60" y="144"/>
                      <a:pt x="60" y="144"/>
                      <a:pt x="60" y="144"/>
                    </a:cubicBezTo>
                    <a:lnTo>
                      <a:pt x="60" y="74"/>
                    </a:lnTo>
                    <a:close/>
                    <a:moveTo>
                      <a:pt x="27" y="50"/>
                    </a:moveTo>
                    <a:cubicBezTo>
                      <a:pt x="24" y="46"/>
                      <a:pt x="24" y="46"/>
                      <a:pt x="24" y="46"/>
                    </a:cubicBezTo>
                    <a:cubicBezTo>
                      <a:pt x="20" y="39"/>
                      <a:pt x="20" y="39"/>
                      <a:pt x="20" y="39"/>
                    </a:cubicBezTo>
                    <a:cubicBezTo>
                      <a:pt x="19" y="36"/>
                      <a:pt x="19" y="36"/>
                      <a:pt x="19" y="36"/>
                    </a:cubicBezTo>
                    <a:cubicBezTo>
                      <a:pt x="27" y="26"/>
                      <a:pt x="27" y="26"/>
                      <a:pt x="27" y="26"/>
                    </a:cubicBezTo>
                    <a:cubicBezTo>
                      <a:pt x="27" y="34"/>
                      <a:pt x="27" y="42"/>
                      <a:pt x="27" y="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7" name="Freeform 165"/>
              <p:cNvSpPr>
                <a:spLocks/>
              </p:cNvSpPr>
              <p:nvPr/>
            </p:nvSpPr>
            <p:spPr bwMode="auto">
              <a:xfrm>
                <a:off x="6099176" y="3230563"/>
                <a:ext cx="220663" cy="198438"/>
              </a:xfrm>
              <a:custGeom>
                <a:avLst/>
                <a:gdLst>
                  <a:gd name="T0" fmla="*/ 1 w 58"/>
                  <a:gd name="T1" fmla="*/ 52 h 52"/>
                  <a:gd name="T2" fmla="*/ 30 w 58"/>
                  <a:gd name="T3" fmla="*/ 52 h 52"/>
                  <a:gd name="T4" fmla="*/ 58 w 58"/>
                  <a:gd name="T5" fmla="*/ 52 h 52"/>
                  <a:gd name="T6" fmla="*/ 55 w 58"/>
                  <a:gd name="T7" fmla="*/ 8 h 52"/>
                  <a:gd name="T8" fmla="*/ 47 w 58"/>
                  <a:gd name="T9" fmla="*/ 0 h 52"/>
                  <a:gd name="T10" fmla="*/ 40 w 58"/>
                  <a:gd name="T11" fmla="*/ 0 h 52"/>
                  <a:gd name="T12" fmla="*/ 45 w 58"/>
                  <a:gd name="T13" fmla="*/ 4 h 52"/>
                  <a:gd name="T14" fmla="*/ 38 w 58"/>
                  <a:gd name="T15" fmla="*/ 8 h 52"/>
                  <a:gd name="T16" fmla="*/ 41 w 58"/>
                  <a:gd name="T17" fmla="*/ 13 h 52"/>
                  <a:gd name="T18" fmla="*/ 29 w 58"/>
                  <a:gd name="T19" fmla="*/ 41 h 52"/>
                  <a:gd name="T20" fmla="*/ 29 w 58"/>
                  <a:gd name="T21" fmla="*/ 41 h 52"/>
                  <a:gd name="T22" fmla="*/ 29 w 58"/>
                  <a:gd name="T23" fmla="*/ 41 h 52"/>
                  <a:gd name="T24" fmla="*/ 29 w 58"/>
                  <a:gd name="T25" fmla="*/ 41 h 52"/>
                  <a:gd name="T26" fmla="*/ 29 w 58"/>
                  <a:gd name="T27" fmla="*/ 41 h 52"/>
                  <a:gd name="T28" fmla="*/ 16 w 58"/>
                  <a:gd name="T29" fmla="*/ 13 h 52"/>
                  <a:gd name="T30" fmla="*/ 19 w 58"/>
                  <a:gd name="T31" fmla="*/ 8 h 52"/>
                  <a:gd name="T32" fmla="*/ 12 w 58"/>
                  <a:gd name="T33" fmla="*/ 4 h 52"/>
                  <a:gd name="T34" fmla="*/ 17 w 58"/>
                  <a:gd name="T35" fmla="*/ 0 h 52"/>
                  <a:gd name="T36" fmla="*/ 11 w 58"/>
                  <a:gd name="T37" fmla="*/ 0 h 52"/>
                  <a:gd name="T38" fmla="*/ 11 w 58"/>
                  <a:gd name="T39" fmla="*/ 0 h 52"/>
                  <a:gd name="T40" fmla="*/ 3 w 58"/>
                  <a:gd name="T41" fmla="*/ 8 h 52"/>
                  <a:gd name="T42" fmla="*/ 0 w 58"/>
                  <a:gd name="T43" fmla="*/ 52 h 52"/>
                  <a:gd name="T44" fmla="*/ 1 w 58"/>
                  <a:gd name="T45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8" h="52">
                    <a:moveTo>
                      <a:pt x="1" y="52"/>
                    </a:moveTo>
                    <a:cubicBezTo>
                      <a:pt x="30" y="52"/>
                      <a:pt x="30" y="52"/>
                      <a:pt x="30" y="52"/>
                    </a:cubicBezTo>
                    <a:cubicBezTo>
                      <a:pt x="58" y="52"/>
                      <a:pt x="58" y="52"/>
                      <a:pt x="58" y="52"/>
                    </a:cubicBezTo>
                    <a:cubicBezTo>
                      <a:pt x="55" y="8"/>
                      <a:pt x="55" y="8"/>
                      <a:pt x="55" y="8"/>
                    </a:cubicBezTo>
                    <a:cubicBezTo>
                      <a:pt x="54" y="3"/>
                      <a:pt x="51" y="0"/>
                      <a:pt x="47" y="0"/>
                    </a:cubicBezTo>
                    <a:cubicBezTo>
                      <a:pt x="47" y="0"/>
                      <a:pt x="44" y="0"/>
                      <a:pt x="40" y="0"/>
                    </a:cubicBezTo>
                    <a:cubicBezTo>
                      <a:pt x="45" y="4"/>
                      <a:pt x="45" y="4"/>
                      <a:pt x="45" y="4"/>
                    </a:cubicBezTo>
                    <a:cubicBezTo>
                      <a:pt x="38" y="8"/>
                      <a:pt x="38" y="8"/>
                      <a:pt x="38" y="8"/>
                    </a:cubicBezTo>
                    <a:cubicBezTo>
                      <a:pt x="41" y="13"/>
                      <a:pt x="41" y="13"/>
                      <a:pt x="41" y="13"/>
                    </a:cubicBezTo>
                    <a:cubicBezTo>
                      <a:pt x="29" y="41"/>
                      <a:pt x="29" y="41"/>
                      <a:pt x="29" y="41"/>
                    </a:cubicBezTo>
                    <a:cubicBezTo>
                      <a:pt x="29" y="41"/>
                      <a:pt x="29" y="41"/>
                      <a:pt x="29" y="41"/>
                    </a:cubicBezTo>
                    <a:cubicBezTo>
                      <a:pt x="29" y="41"/>
                      <a:pt x="29" y="41"/>
                      <a:pt x="29" y="41"/>
                    </a:cubicBezTo>
                    <a:cubicBezTo>
                      <a:pt x="29" y="41"/>
                      <a:pt x="29" y="41"/>
                      <a:pt x="29" y="41"/>
                    </a:cubicBezTo>
                    <a:cubicBezTo>
                      <a:pt x="29" y="41"/>
                      <a:pt x="29" y="41"/>
                      <a:pt x="29" y="41"/>
                    </a:cubicBezTo>
                    <a:cubicBezTo>
                      <a:pt x="16" y="13"/>
                      <a:pt x="16" y="13"/>
                      <a:pt x="16" y="13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3" y="0"/>
                      <a:pt x="11" y="0"/>
                      <a:pt x="11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7" y="0"/>
                      <a:pt x="3" y="3"/>
                      <a:pt x="3" y="8"/>
                    </a:cubicBezTo>
                    <a:cubicBezTo>
                      <a:pt x="0" y="52"/>
                      <a:pt x="0" y="52"/>
                      <a:pt x="0" y="52"/>
                    </a:cubicBezTo>
                    <a:lnTo>
                      <a:pt x="1" y="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8" name="Freeform 166"/>
              <p:cNvSpPr>
                <a:spLocks/>
              </p:cNvSpPr>
              <p:nvPr/>
            </p:nvSpPr>
            <p:spPr bwMode="auto">
              <a:xfrm>
                <a:off x="6019801" y="3633788"/>
                <a:ext cx="111125" cy="103188"/>
              </a:xfrm>
              <a:custGeom>
                <a:avLst/>
                <a:gdLst>
                  <a:gd name="T0" fmla="*/ 27 w 29"/>
                  <a:gd name="T1" fmla="*/ 0 h 27"/>
                  <a:gd name="T2" fmla="*/ 26 w 29"/>
                  <a:gd name="T3" fmla="*/ 0 h 27"/>
                  <a:gd name="T4" fmla="*/ 1 w 29"/>
                  <a:gd name="T5" fmla="*/ 24 h 27"/>
                  <a:gd name="T6" fmla="*/ 1 w 29"/>
                  <a:gd name="T7" fmla="*/ 27 h 27"/>
                  <a:gd name="T8" fmla="*/ 2 w 29"/>
                  <a:gd name="T9" fmla="*/ 27 h 27"/>
                  <a:gd name="T10" fmla="*/ 4 w 29"/>
                  <a:gd name="T11" fmla="*/ 27 h 27"/>
                  <a:gd name="T12" fmla="*/ 29 w 29"/>
                  <a:gd name="T13" fmla="*/ 3 h 27"/>
                  <a:gd name="T14" fmla="*/ 29 w 29"/>
                  <a:gd name="T15" fmla="*/ 0 h 27"/>
                  <a:gd name="T16" fmla="*/ 27 w 29"/>
                  <a:gd name="T17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" h="27">
                    <a:moveTo>
                      <a:pt x="27" y="0"/>
                    </a:moveTo>
                    <a:cubicBezTo>
                      <a:pt x="26" y="0"/>
                      <a:pt x="26" y="0"/>
                      <a:pt x="26" y="0"/>
                    </a:cubicBezTo>
                    <a:cubicBezTo>
                      <a:pt x="1" y="24"/>
                      <a:pt x="1" y="24"/>
                      <a:pt x="1" y="24"/>
                    </a:cubicBezTo>
                    <a:cubicBezTo>
                      <a:pt x="0" y="25"/>
                      <a:pt x="0" y="26"/>
                      <a:pt x="1" y="27"/>
                    </a:cubicBezTo>
                    <a:cubicBezTo>
                      <a:pt x="1" y="27"/>
                      <a:pt x="2" y="27"/>
                      <a:pt x="2" y="27"/>
                    </a:cubicBezTo>
                    <a:cubicBezTo>
                      <a:pt x="3" y="27"/>
                      <a:pt x="3" y="27"/>
                      <a:pt x="4" y="27"/>
                    </a:cubicBezTo>
                    <a:cubicBezTo>
                      <a:pt x="29" y="3"/>
                      <a:pt x="29" y="3"/>
                      <a:pt x="29" y="3"/>
                    </a:cubicBezTo>
                    <a:cubicBezTo>
                      <a:pt x="29" y="3"/>
                      <a:pt x="29" y="1"/>
                      <a:pt x="29" y="0"/>
                    </a:cubicBezTo>
                    <a:cubicBezTo>
                      <a:pt x="28" y="0"/>
                      <a:pt x="28" y="0"/>
                      <a:pt x="2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9" name="Freeform 167"/>
              <p:cNvSpPr>
                <a:spLocks noEditPoints="1"/>
              </p:cNvSpPr>
              <p:nvPr/>
            </p:nvSpPr>
            <p:spPr bwMode="auto">
              <a:xfrm>
                <a:off x="5967413" y="3448050"/>
                <a:ext cx="504825" cy="346075"/>
              </a:xfrm>
              <a:custGeom>
                <a:avLst/>
                <a:gdLst>
                  <a:gd name="T0" fmla="*/ 128 w 133"/>
                  <a:gd name="T1" fmla="*/ 4 h 91"/>
                  <a:gd name="T2" fmla="*/ 118 w 133"/>
                  <a:gd name="T3" fmla="*/ 0 h 91"/>
                  <a:gd name="T4" fmla="*/ 15 w 133"/>
                  <a:gd name="T5" fmla="*/ 0 h 91"/>
                  <a:gd name="T6" fmla="*/ 5 w 133"/>
                  <a:gd name="T7" fmla="*/ 4 h 91"/>
                  <a:gd name="T8" fmla="*/ 0 w 133"/>
                  <a:gd name="T9" fmla="*/ 17 h 91"/>
                  <a:gd name="T10" fmla="*/ 0 w 133"/>
                  <a:gd name="T11" fmla="*/ 75 h 91"/>
                  <a:gd name="T12" fmla="*/ 15 w 133"/>
                  <a:gd name="T13" fmla="*/ 91 h 91"/>
                  <a:gd name="T14" fmla="*/ 118 w 133"/>
                  <a:gd name="T15" fmla="*/ 91 h 91"/>
                  <a:gd name="T16" fmla="*/ 133 w 133"/>
                  <a:gd name="T17" fmla="*/ 75 h 91"/>
                  <a:gd name="T18" fmla="*/ 133 w 133"/>
                  <a:gd name="T19" fmla="*/ 17 h 91"/>
                  <a:gd name="T20" fmla="*/ 128 w 133"/>
                  <a:gd name="T21" fmla="*/ 4 h 91"/>
                  <a:gd name="T22" fmla="*/ 66 w 133"/>
                  <a:gd name="T23" fmla="*/ 50 h 91"/>
                  <a:gd name="T24" fmla="*/ 17 w 133"/>
                  <a:gd name="T25" fmla="*/ 10 h 91"/>
                  <a:gd name="T26" fmla="*/ 115 w 133"/>
                  <a:gd name="T27" fmla="*/ 10 h 91"/>
                  <a:gd name="T28" fmla="*/ 66 w 133"/>
                  <a:gd name="T29" fmla="*/ 50 h 91"/>
                  <a:gd name="T30" fmla="*/ 123 w 133"/>
                  <a:gd name="T31" fmla="*/ 75 h 91"/>
                  <a:gd name="T32" fmla="*/ 118 w 133"/>
                  <a:gd name="T33" fmla="*/ 80 h 91"/>
                  <a:gd name="T34" fmla="*/ 15 w 133"/>
                  <a:gd name="T35" fmla="*/ 80 h 91"/>
                  <a:gd name="T36" fmla="*/ 10 w 133"/>
                  <a:gd name="T37" fmla="*/ 75 h 91"/>
                  <a:gd name="T38" fmla="*/ 10 w 133"/>
                  <a:gd name="T39" fmla="*/ 17 h 91"/>
                  <a:gd name="T40" fmla="*/ 62 w 133"/>
                  <a:gd name="T41" fmla="*/ 60 h 91"/>
                  <a:gd name="T42" fmla="*/ 66 w 133"/>
                  <a:gd name="T43" fmla="*/ 61 h 91"/>
                  <a:gd name="T44" fmla="*/ 70 w 133"/>
                  <a:gd name="T45" fmla="*/ 60 h 91"/>
                  <a:gd name="T46" fmla="*/ 123 w 133"/>
                  <a:gd name="T47" fmla="*/ 17 h 91"/>
                  <a:gd name="T48" fmla="*/ 123 w 133"/>
                  <a:gd name="T49" fmla="*/ 75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33" h="91">
                    <a:moveTo>
                      <a:pt x="128" y="4"/>
                    </a:moveTo>
                    <a:cubicBezTo>
                      <a:pt x="125" y="1"/>
                      <a:pt x="121" y="0"/>
                      <a:pt x="118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2" y="0"/>
                      <a:pt x="8" y="1"/>
                      <a:pt x="5" y="4"/>
                    </a:cubicBezTo>
                    <a:cubicBezTo>
                      <a:pt x="3" y="6"/>
                      <a:pt x="0" y="11"/>
                      <a:pt x="0" y="17"/>
                    </a:cubicBezTo>
                    <a:cubicBezTo>
                      <a:pt x="0" y="75"/>
                      <a:pt x="0" y="75"/>
                      <a:pt x="0" y="75"/>
                    </a:cubicBezTo>
                    <a:cubicBezTo>
                      <a:pt x="0" y="84"/>
                      <a:pt x="7" y="91"/>
                      <a:pt x="15" y="91"/>
                    </a:cubicBezTo>
                    <a:cubicBezTo>
                      <a:pt x="118" y="91"/>
                      <a:pt x="118" y="91"/>
                      <a:pt x="118" y="91"/>
                    </a:cubicBezTo>
                    <a:cubicBezTo>
                      <a:pt x="126" y="91"/>
                      <a:pt x="133" y="84"/>
                      <a:pt x="133" y="75"/>
                    </a:cubicBezTo>
                    <a:cubicBezTo>
                      <a:pt x="133" y="17"/>
                      <a:pt x="133" y="17"/>
                      <a:pt x="133" y="17"/>
                    </a:cubicBezTo>
                    <a:cubicBezTo>
                      <a:pt x="133" y="11"/>
                      <a:pt x="130" y="6"/>
                      <a:pt x="128" y="4"/>
                    </a:cubicBezTo>
                    <a:close/>
                    <a:moveTo>
                      <a:pt x="66" y="50"/>
                    </a:moveTo>
                    <a:cubicBezTo>
                      <a:pt x="17" y="10"/>
                      <a:pt x="17" y="10"/>
                      <a:pt x="17" y="10"/>
                    </a:cubicBezTo>
                    <a:cubicBezTo>
                      <a:pt x="115" y="10"/>
                      <a:pt x="115" y="10"/>
                      <a:pt x="115" y="10"/>
                    </a:cubicBezTo>
                    <a:lnTo>
                      <a:pt x="66" y="50"/>
                    </a:lnTo>
                    <a:close/>
                    <a:moveTo>
                      <a:pt x="123" y="75"/>
                    </a:moveTo>
                    <a:cubicBezTo>
                      <a:pt x="123" y="78"/>
                      <a:pt x="120" y="80"/>
                      <a:pt x="118" y="80"/>
                    </a:cubicBezTo>
                    <a:cubicBezTo>
                      <a:pt x="15" y="80"/>
                      <a:pt x="15" y="80"/>
                      <a:pt x="15" y="80"/>
                    </a:cubicBezTo>
                    <a:cubicBezTo>
                      <a:pt x="12" y="80"/>
                      <a:pt x="10" y="78"/>
                      <a:pt x="10" y="75"/>
                    </a:cubicBezTo>
                    <a:cubicBezTo>
                      <a:pt x="10" y="17"/>
                      <a:pt x="10" y="17"/>
                      <a:pt x="10" y="17"/>
                    </a:cubicBezTo>
                    <a:cubicBezTo>
                      <a:pt x="62" y="60"/>
                      <a:pt x="62" y="60"/>
                      <a:pt x="62" y="60"/>
                    </a:cubicBezTo>
                    <a:cubicBezTo>
                      <a:pt x="64" y="61"/>
                      <a:pt x="65" y="61"/>
                      <a:pt x="66" y="61"/>
                    </a:cubicBezTo>
                    <a:cubicBezTo>
                      <a:pt x="68" y="61"/>
                      <a:pt x="69" y="61"/>
                      <a:pt x="70" y="60"/>
                    </a:cubicBezTo>
                    <a:cubicBezTo>
                      <a:pt x="123" y="17"/>
                      <a:pt x="123" y="17"/>
                      <a:pt x="123" y="17"/>
                    </a:cubicBezTo>
                    <a:lnTo>
                      <a:pt x="123" y="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0" name="Freeform 168"/>
              <p:cNvSpPr>
                <a:spLocks/>
              </p:cNvSpPr>
              <p:nvPr/>
            </p:nvSpPr>
            <p:spPr bwMode="auto">
              <a:xfrm>
                <a:off x="6305551" y="3633788"/>
                <a:ext cx="114300" cy="103188"/>
              </a:xfrm>
              <a:custGeom>
                <a:avLst/>
                <a:gdLst>
                  <a:gd name="T0" fmla="*/ 26 w 30"/>
                  <a:gd name="T1" fmla="*/ 27 h 27"/>
                  <a:gd name="T2" fmla="*/ 28 w 30"/>
                  <a:gd name="T3" fmla="*/ 27 h 27"/>
                  <a:gd name="T4" fmla="*/ 29 w 30"/>
                  <a:gd name="T5" fmla="*/ 27 h 27"/>
                  <a:gd name="T6" fmla="*/ 29 w 30"/>
                  <a:gd name="T7" fmla="*/ 24 h 27"/>
                  <a:gd name="T8" fmla="*/ 4 w 30"/>
                  <a:gd name="T9" fmla="*/ 0 h 27"/>
                  <a:gd name="T10" fmla="*/ 3 w 30"/>
                  <a:gd name="T11" fmla="*/ 0 h 27"/>
                  <a:gd name="T12" fmla="*/ 1 w 30"/>
                  <a:gd name="T13" fmla="*/ 0 h 27"/>
                  <a:gd name="T14" fmla="*/ 1 w 30"/>
                  <a:gd name="T15" fmla="*/ 3 h 27"/>
                  <a:gd name="T16" fmla="*/ 26 w 30"/>
                  <a:gd name="T17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" h="27">
                    <a:moveTo>
                      <a:pt x="26" y="27"/>
                    </a:moveTo>
                    <a:cubicBezTo>
                      <a:pt x="26" y="27"/>
                      <a:pt x="27" y="27"/>
                      <a:pt x="28" y="27"/>
                    </a:cubicBezTo>
                    <a:cubicBezTo>
                      <a:pt x="28" y="27"/>
                      <a:pt x="29" y="27"/>
                      <a:pt x="29" y="27"/>
                    </a:cubicBezTo>
                    <a:cubicBezTo>
                      <a:pt x="30" y="26"/>
                      <a:pt x="30" y="25"/>
                      <a:pt x="29" y="24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0"/>
                      <a:pt x="3" y="0"/>
                      <a:pt x="3" y="0"/>
                    </a:cubicBezTo>
                    <a:cubicBezTo>
                      <a:pt x="2" y="0"/>
                      <a:pt x="2" y="0"/>
                      <a:pt x="1" y="0"/>
                    </a:cubicBezTo>
                    <a:cubicBezTo>
                      <a:pt x="0" y="1"/>
                      <a:pt x="0" y="3"/>
                      <a:pt x="1" y="3"/>
                    </a:cubicBezTo>
                    <a:lnTo>
                      <a:pt x="26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1" name="Freeform 169"/>
              <p:cNvSpPr>
                <a:spLocks/>
              </p:cNvSpPr>
              <p:nvPr/>
            </p:nvSpPr>
            <p:spPr bwMode="auto">
              <a:xfrm>
                <a:off x="6016626" y="3413125"/>
                <a:ext cx="79375" cy="57150"/>
              </a:xfrm>
              <a:custGeom>
                <a:avLst/>
                <a:gdLst>
                  <a:gd name="T0" fmla="*/ 1 w 21"/>
                  <a:gd name="T1" fmla="*/ 15 h 15"/>
                  <a:gd name="T2" fmla="*/ 21 w 21"/>
                  <a:gd name="T3" fmla="*/ 14 h 15"/>
                  <a:gd name="T4" fmla="*/ 20 w 21"/>
                  <a:gd name="T5" fmla="*/ 0 h 15"/>
                  <a:gd name="T6" fmla="*/ 0 w 21"/>
                  <a:gd name="T7" fmla="*/ 0 h 15"/>
                  <a:gd name="T8" fmla="*/ 1 w 21"/>
                  <a:gd name="T9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15">
                    <a:moveTo>
                      <a:pt x="1" y="15"/>
                    </a:moveTo>
                    <a:cubicBezTo>
                      <a:pt x="8" y="15"/>
                      <a:pt x="14" y="14"/>
                      <a:pt x="21" y="14"/>
                    </a:cubicBezTo>
                    <a:cubicBezTo>
                      <a:pt x="20" y="8"/>
                      <a:pt x="20" y="4"/>
                      <a:pt x="2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5"/>
                      <a:pt x="1" y="11"/>
                      <a:pt x="1" y="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83" name="任意多边形 82"/>
          <p:cNvSpPr/>
          <p:nvPr/>
        </p:nvSpPr>
        <p:spPr>
          <a:xfrm>
            <a:off x="1" y="0"/>
            <a:ext cx="12191998" cy="1790700"/>
          </a:xfrm>
          <a:custGeom>
            <a:avLst/>
            <a:gdLst>
              <a:gd name="connsiteX0" fmla="*/ 0 w 12191998"/>
              <a:gd name="connsiteY0" fmla="*/ 0 h 1790700"/>
              <a:gd name="connsiteX1" fmla="*/ 12191998 w 12191998"/>
              <a:gd name="connsiteY1" fmla="*/ 0 h 1790700"/>
              <a:gd name="connsiteX2" fmla="*/ 12191998 w 12191998"/>
              <a:gd name="connsiteY2" fmla="*/ 467886 h 1790700"/>
              <a:gd name="connsiteX3" fmla="*/ 11809073 w 12191998"/>
              <a:gd name="connsiteY3" fmla="*/ 644320 h 1790700"/>
              <a:gd name="connsiteX4" fmla="*/ 6095999 w 12191998"/>
              <a:gd name="connsiteY4" fmla="*/ 1790700 h 1790700"/>
              <a:gd name="connsiteX5" fmla="*/ 382925 w 12191998"/>
              <a:gd name="connsiteY5" fmla="*/ 644320 h 1790700"/>
              <a:gd name="connsiteX6" fmla="*/ 0 w 12191998"/>
              <a:gd name="connsiteY6" fmla="*/ 467886 h 1790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1998" h="1790700">
                <a:moveTo>
                  <a:pt x="0" y="0"/>
                </a:moveTo>
                <a:lnTo>
                  <a:pt x="12191998" y="0"/>
                </a:lnTo>
                <a:lnTo>
                  <a:pt x="12191998" y="467886"/>
                </a:lnTo>
                <a:lnTo>
                  <a:pt x="11809073" y="644320"/>
                </a:lnTo>
                <a:cubicBezTo>
                  <a:pt x="10143231" y="1371784"/>
                  <a:pt x="8187684" y="1790700"/>
                  <a:pt x="6095999" y="1790700"/>
                </a:cubicBezTo>
                <a:cubicBezTo>
                  <a:pt x="4004313" y="1790700"/>
                  <a:pt x="2048766" y="1371784"/>
                  <a:pt x="382925" y="644320"/>
                </a:cubicBezTo>
                <a:lnTo>
                  <a:pt x="0" y="467886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" name="组合 9"/>
          <p:cNvGrpSpPr/>
          <p:nvPr/>
        </p:nvGrpSpPr>
        <p:grpSpPr>
          <a:xfrm>
            <a:off x="5187043" y="873570"/>
            <a:ext cx="1817914" cy="1729510"/>
            <a:chOff x="4962525" y="1519942"/>
            <a:chExt cx="2266950" cy="2156708"/>
          </a:xfrm>
        </p:grpSpPr>
        <p:sp>
          <p:nvSpPr>
            <p:cNvPr id="5" name="椭圆 4"/>
            <p:cNvSpPr/>
            <p:nvPr/>
          </p:nvSpPr>
          <p:spPr>
            <a:xfrm>
              <a:off x="5017646" y="1519942"/>
              <a:ext cx="2156708" cy="2156708"/>
            </a:xfrm>
            <a:prstGeom prst="ellipse">
              <a:avLst/>
            </a:prstGeom>
            <a:ln w="31750">
              <a:solidFill>
                <a:schemeClr val="bg1"/>
              </a:solidFill>
            </a:ln>
            <a:effectLst>
              <a:outerShdw blurRad="1651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4962525" y="2182798"/>
              <a:ext cx="22669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b="1">
                  <a:solidFill>
                    <a:schemeClr val="bg1"/>
                  </a:solidFill>
                </a:rPr>
                <a:t>LOGO</a:t>
              </a:r>
              <a:endParaRPr lang="zh-CN" altLang="en-US" sz="3600" b="1">
                <a:solidFill>
                  <a:schemeClr val="bg1"/>
                </a:solidFill>
              </a:endParaRPr>
            </a:p>
          </p:txBody>
        </p:sp>
      </p:grpSp>
      <p:grpSp>
        <p:nvGrpSpPr>
          <p:cNvPr id="87" name="组合 86"/>
          <p:cNvGrpSpPr/>
          <p:nvPr/>
        </p:nvGrpSpPr>
        <p:grpSpPr>
          <a:xfrm>
            <a:off x="2971006" y="4138599"/>
            <a:ext cx="6249988" cy="338554"/>
            <a:chOff x="2971006" y="4113199"/>
            <a:chExt cx="6249988" cy="338554"/>
          </a:xfrm>
        </p:grpSpPr>
        <p:sp>
          <p:nvSpPr>
            <p:cNvPr id="85" name="圆角矩形 84"/>
            <p:cNvSpPr/>
            <p:nvPr/>
          </p:nvSpPr>
          <p:spPr>
            <a:xfrm>
              <a:off x="2971006" y="4113199"/>
              <a:ext cx="6249988" cy="338554"/>
            </a:xfrm>
            <a:prstGeom prst="roundRect">
              <a:avLst>
                <a:gd name="adj" fmla="val 50000"/>
              </a:avLst>
            </a:prstGeom>
            <a:noFill/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文本框 85"/>
            <p:cNvSpPr txBox="1"/>
            <p:nvPr/>
          </p:nvSpPr>
          <p:spPr>
            <a:xfrm>
              <a:off x="2989263" y="4113199"/>
              <a:ext cx="621347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16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南京信息工程大学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3755465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0">
        <p15:prstTrans prst="drape"/>
      </p:transition>
    </mc:Choice>
    <mc:Fallback xmlns="">
      <p:transition spd="slow" advClick="0" advTm="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3" presetClass="entr" presetSubtype="28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12" presetClass="entr" presetSubtype="1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16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16" presetClass="entr" presetSubtype="21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19" dur="500"/>
                                            <p:tgtEl>
                                              <p:spTgt spid="8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12" presetClass="entr" presetSubtype="1" fill="hold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500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23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12" presetClass="entr" presetSubtype="1" fill="hold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6" dur="500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27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2" presetClass="entr" presetSubtype="4" accel="22000" fill="hold" nodeType="withEffect" p14:presetBounceEnd="20000">
                                      <p:stCondLst>
                                        <p:cond delay="220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0000">
                                          <p:cBhvr additive="base">
                                            <p:cTn id="30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0000">
                                          <p:cBhvr additive="base">
                                            <p:cTn id="31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2" presetID="2" presetClass="entr" presetSubtype="4" accel="22000" fill="hold" nodeType="withEffect" p14:presetBounceEnd="20000">
                                      <p:stCondLst>
                                        <p:cond delay="240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0000">
                                          <p:cBhvr additive="base">
                                            <p:cTn id="34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0000">
                                          <p:cBhvr additive="base">
                                            <p:cTn id="35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6" presetID="2" presetClass="entr" presetSubtype="4" accel="22000" fill="hold" nodeType="withEffect" p14:presetBounceEnd="20000">
                                      <p:stCondLst>
                                        <p:cond delay="260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0000">
                                          <p:cBhvr additive="base">
                                            <p:cTn id="38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0000">
                                          <p:cBhvr additive="base">
                                            <p:cTn id="39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0" presetID="2" presetClass="entr" presetSubtype="4" accel="22000" fill="hold" nodeType="withEffect" p14:presetBounceEnd="20000">
                                      <p:stCondLst>
                                        <p:cond delay="280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0000">
                                          <p:cBhvr additive="base">
                                            <p:cTn id="42" dur="5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0000">
                                          <p:cBhvr additive="base">
                                            <p:cTn id="43" dur="5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4" presetID="2" presetClass="entr" presetSubtype="4" accel="22000" fill="hold" nodeType="withEffect" p14:presetBounceEnd="20000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0000">
                                          <p:cBhvr additive="base">
                                            <p:cTn id="46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0000">
                                          <p:cBhvr additive="base">
                                            <p:cTn id="47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" grpId="0"/>
          <p:bldP spid="83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3" presetClass="entr" presetSubtype="28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12" presetClass="entr" presetSubtype="1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16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16" presetClass="entr" presetSubtype="21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19" dur="500"/>
                                            <p:tgtEl>
                                              <p:spTgt spid="8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12" presetClass="entr" presetSubtype="1" fill="hold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500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23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12" presetClass="entr" presetSubtype="1" fill="hold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6" dur="500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27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2" presetClass="entr" presetSubtype="4" accel="22000" fill="hold" nodeType="withEffect">
                                      <p:stCondLst>
                                        <p:cond delay="220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0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1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2" presetID="2" presetClass="entr" presetSubtype="4" accel="22000" fill="hold" nodeType="withEffect">
                                      <p:stCondLst>
                                        <p:cond delay="240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4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5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6" presetID="2" presetClass="entr" presetSubtype="4" accel="22000" fill="hold" nodeType="withEffect">
                                      <p:stCondLst>
                                        <p:cond delay="260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8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9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0" presetID="2" presetClass="entr" presetSubtype="4" accel="22000" fill="hold" nodeType="withEffect">
                                      <p:stCondLst>
                                        <p:cond delay="280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2" dur="5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3" dur="5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4" presetID="2" presetClass="entr" presetSubtype="4" accel="22000" fill="hold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6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7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" grpId="0"/>
          <p:bldP spid="83" grpId="0" animBg="1"/>
        </p:bldLst>
      </p:timing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7602459" y="898040"/>
            <a:ext cx="4375150" cy="5354637"/>
            <a:chOff x="6786533" y="1360488"/>
            <a:chExt cx="4375150" cy="5354637"/>
          </a:xfrm>
          <a:solidFill>
            <a:schemeClr val="tx2"/>
          </a:solidFill>
        </p:grpSpPr>
        <p:sp>
          <p:nvSpPr>
            <p:cNvPr id="12" name="MH_Other_1"/>
            <p:cNvSpPr>
              <a:spLocks/>
            </p:cNvSpPr>
            <p:nvPr>
              <p:custDataLst>
                <p:tags r:id="rId7"/>
              </p:custDataLst>
            </p:nvPr>
          </p:nvSpPr>
          <p:spPr bwMode="auto">
            <a:xfrm>
              <a:off x="6786533" y="1360488"/>
              <a:ext cx="4375150" cy="5354637"/>
            </a:xfrm>
            <a:custGeom>
              <a:avLst/>
              <a:gdLst>
                <a:gd name="T0" fmla="*/ 1412 w 1646"/>
                <a:gd name="T1" fmla="*/ 1674 h 2015"/>
                <a:gd name="T2" fmla="*/ 1372 w 1646"/>
                <a:gd name="T3" fmla="*/ 1163 h 2015"/>
                <a:gd name="T4" fmla="*/ 1439 w 1646"/>
                <a:gd name="T5" fmla="*/ 1075 h 2015"/>
                <a:gd name="T6" fmla="*/ 1536 w 1646"/>
                <a:gd name="T7" fmla="*/ 808 h 2015"/>
                <a:gd name="T8" fmla="*/ 1247 w 1646"/>
                <a:gd name="T9" fmla="*/ 156 h 2015"/>
                <a:gd name="T10" fmla="*/ 493 w 1646"/>
                <a:gd name="T11" fmla="*/ 100 h 2015"/>
                <a:gd name="T12" fmla="*/ 398 w 1646"/>
                <a:gd name="T13" fmla="*/ 157 h 2015"/>
                <a:gd name="T14" fmla="*/ 163 w 1646"/>
                <a:gd name="T15" fmla="*/ 524 h 2015"/>
                <a:gd name="T16" fmla="*/ 126 w 1646"/>
                <a:gd name="T17" fmla="*/ 617 h 2015"/>
                <a:gd name="T18" fmla="*/ 134 w 1646"/>
                <a:gd name="T19" fmla="*/ 682 h 2015"/>
                <a:gd name="T20" fmla="*/ 133 w 1646"/>
                <a:gd name="T21" fmla="*/ 749 h 2015"/>
                <a:gd name="T22" fmla="*/ 20 w 1646"/>
                <a:gd name="T23" fmla="*/ 977 h 2015"/>
                <a:gd name="T24" fmla="*/ 1 w 1646"/>
                <a:gd name="T25" fmla="*/ 1022 h 2015"/>
                <a:gd name="T26" fmla="*/ 35 w 1646"/>
                <a:gd name="T27" fmla="*/ 1079 h 2015"/>
                <a:gd name="T28" fmla="*/ 89 w 1646"/>
                <a:gd name="T29" fmla="*/ 1092 h 2015"/>
                <a:gd name="T30" fmla="*/ 103 w 1646"/>
                <a:gd name="T31" fmla="*/ 1178 h 2015"/>
                <a:gd name="T32" fmla="*/ 88 w 1646"/>
                <a:gd name="T33" fmla="*/ 1208 h 2015"/>
                <a:gd name="T34" fmla="*/ 113 w 1646"/>
                <a:gd name="T35" fmla="*/ 1250 h 2015"/>
                <a:gd name="T36" fmla="*/ 141 w 1646"/>
                <a:gd name="T37" fmla="*/ 1260 h 2015"/>
                <a:gd name="T38" fmla="*/ 118 w 1646"/>
                <a:gd name="T39" fmla="*/ 1278 h 2015"/>
                <a:gd name="T40" fmla="*/ 136 w 1646"/>
                <a:gd name="T41" fmla="*/ 1339 h 2015"/>
                <a:gd name="T42" fmla="*/ 151 w 1646"/>
                <a:gd name="T43" fmla="*/ 1373 h 2015"/>
                <a:gd name="T44" fmla="*/ 139 w 1646"/>
                <a:gd name="T45" fmla="*/ 1432 h 2015"/>
                <a:gd name="T46" fmla="*/ 215 w 1646"/>
                <a:gd name="T47" fmla="*/ 1540 h 2015"/>
                <a:gd name="T48" fmla="*/ 436 w 1646"/>
                <a:gd name="T49" fmla="*/ 1546 h 2015"/>
                <a:gd name="T50" fmla="*/ 541 w 1646"/>
                <a:gd name="T51" fmla="*/ 1617 h 2015"/>
                <a:gd name="T52" fmla="*/ 560 w 1646"/>
                <a:gd name="T53" fmla="*/ 1684 h 2015"/>
                <a:gd name="T54" fmla="*/ 644 w 1646"/>
                <a:gd name="T55" fmla="*/ 1879 h 2015"/>
                <a:gd name="T56" fmla="*/ 607 w 1646"/>
                <a:gd name="T57" fmla="*/ 2015 h 2015"/>
                <a:gd name="T58" fmla="*/ 1646 w 1646"/>
                <a:gd name="T59" fmla="*/ 2015 h 2015"/>
                <a:gd name="T60" fmla="*/ 1412 w 1646"/>
                <a:gd name="T61" fmla="*/ 1674 h 20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646" h="2015">
                  <a:moveTo>
                    <a:pt x="1412" y="1674"/>
                  </a:moveTo>
                  <a:cubicBezTo>
                    <a:pt x="1287" y="1534"/>
                    <a:pt x="1265" y="1326"/>
                    <a:pt x="1372" y="1163"/>
                  </a:cubicBezTo>
                  <a:cubicBezTo>
                    <a:pt x="1391" y="1135"/>
                    <a:pt x="1413" y="1106"/>
                    <a:pt x="1439" y="1075"/>
                  </a:cubicBezTo>
                  <a:cubicBezTo>
                    <a:pt x="1499" y="1000"/>
                    <a:pt x="1530" y="907"/>
                    <a:pt x="1536" y="808"/>
                  </a:cubicBezTo>
                  <a:cubicBezTo>
                    <a:pt x="1551" y="579"/>
                    <a:pt x="1439" y="291"/>
                    <a:pt x="1247" y="156"/>
                  </a:cubicBezTo>
                  <a:cubicBezTo>
                    <a:pt x="1032" y="18"/>
                    <a:pt x="744" y="0"/>
                    <a:pt x="493" y="100"/>
                  </a:cubicBezTo>
                  <a:cubicBezTo>
                    <a:pt x="460" y="116"/>
                    <a:pt x="429" y="135"/>
                    <a:pt x="398" y="157"/>
                  </a:cubicBezTo>
                  <a:cubicBezTo>
                    <a:pt x="258" y="258"/>
                    <a:pt x="224" y="369"/>
                    <a:pt x="163" y="524"/>
                  </a:cubicBezTo>
                  <a:cubicBezTo>
                    <a:pt x="151" y="554"/>
                    <a:pt x="133" y="585"/>
                    <a:pt x="126" y="617"/>
                  </a:cubicBezTo>
                  <a:cubicBezTo>
                    <a:pt x="119" y="652"/>
                    <a:pt x="127" y="664"/>
                    <a:pt x="134" y="682"/>
                  </a:cubicBezTo>
                  <a:cubicBezTo>
                    <a:pt x="145" y="707"/>
                    <a:pt x="144" y="723"/>
                    <a:pt x="133" y="749"/>
                  </a:cubicBezTo>
                  <a:cubicBezTo>
                    <a:pt x="97" y="826"/>
                    <a:pt x="65" y="904"/>
                    <a:pt x="20" y="977"/>
                  </a:cubicBezTo>
                  <a:cubicBezTo>
                    <a:pt x="12" y="989"/>
                    <a:pt x="2" y="1005"/>
                    <a:pt x="1" y="1022"/>
                  </a:cubicBezTo>
                  <a:cubicBezTo>
                    <a:pt x="0" y="1046"/>
                    <a:pt x="11" y="1070"/>
                    <a:pt x="35" y="1079"/>
                  </a:cubicBezTo>
                  <a:cubicBezTo>
                    <a:pt x="52" y="1085"/>
                    <a:pt x="71" y="1083"/>
                    <a:pt x="89" y="1092"/>
                  </a:cubicBezTo>
                  <a:cubicBezTo>
                    <a:pt x="130" y="1112"/>
                    <a:pt x="124" y="1148"/>
                    <a:pt x="103" y="1178"/>
                  </a:cubicBezTo>
                  <a:cubicBezTo>
                    <a:pt x="96" y="1189"/>
                    <a:pt x="89" y="1199"/>
                    <a:pt x="88" y="1208"/>
                  </a:cubicBezTo>
                  <a:cubicBezTo>
                    <a:pt x="85" y="1225"/>
                    <a:pt x="90" y="1240"/>
                    <a:pt x="113" y="1250"/>
                  </a:cubicBezTo>
                  <a:cubicBezTo>
                    <a:pt x="120" y="1254"/>
                    <a:pt x="130" y="1257"/>
                    <a:pt x="141" y="1260"/>
                  </a:cubicBezTo>
                  <a:cubicBezTo>
                    <a:pt x="131" y="1266"/>
                    <a:pt x="123" y="1272"/>
                    <a:pt x="118" y="1278"/>
                  </a:cubicBezTo>
                  <a:cubicBezTo>
                    <a:pt x="94" y="1302"/>
                    <a:pt x="114" y="1325"/>
                    <a:pt x="136" y="1339"/>
                  </a:cubicBezTo>
                  <a:cubicBezTo>
                    <a:pt x="150" y="1348"/>
                    <a:pt x="159" y="1356"/>
                    <a:pt x="151" y="1373"/>
                  </a:cubicBezTo>
                  <a:cubicBezTo>
                    <a:pt x="142" y="1393"/>
                    <a:pt x="139" y="1413"/>
                    <a:pt x="139" y="1432"/>
                  </a:cubicBezTo>
                  <a:cubicBezTo>
                    <a:pt x="140" y="1481"/>
                    <a:pt x="166" y="1527"/>
                    <a:pt x="215" y="1540"/>
                  </a:cubicBezTo>
                  <a:cubicBezTo>
                    <a:pt x="277" y="1556"/>
                    <a:pt x="371" y="1542"/>
                    <a:pt x="436" y="1546"/>
                  </a:cubicBezTo>
                  <a:cubicBezTo>
                    <a:pt x="483" y="1550"/>
                    <a:pt x="520" y="1567"/>
                    <a:pt x="541" y="1617"/>
                  </a:cubicBezTo>
                  <a:cubicBezTo>
                    <a:pt x="550" y="1639"/>
                    <a:pt x="555" y="1661"/>
                    <a:pt x="560" y="1684"/>
                  </a:cubicBezTo>
                  <a:cubicBezTo>
                    <a:pt x="577" y="1767"/>
                    <a:pt x="616" y="1806"/>
                    <a:pt x="644" y="1879"/>
                  </a:cubicBezTo>
                  <a:cubicBezTo>
                    <a:pt x="660" y="1920"/>
                    <a:pt x="660" y="1966"/>
                    <a:pt x="607" y="2015"/>
                  </a:cubicBezTo>
                  <a:cubicBezTo>
                    <a:pt x="1646" y="2015"/>
                    <a:pt x="1646" y="2015"/>
                    <a:pt x="1646" y="2015"/>
                  </a:cubicBezTo>
                  <a:cubicBezTo>
                    <a:pt x="1600" y="1886"/>
                    <a:pt x="1527" y="1803"/>
                    <a:pt x="1412" y="167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+mn-ea"/>
              </a:endParaRPr>
            </a:p>
          </p:txBody>
        </p:sp>
        <p:sp>
          <p:nvSpPr>
            <p:cNvPr id="28" name="MH_Other_12"/>
            <p:cNvSpPr>
              <a:spLocks noEditPoints="1"/>
            </p:cNvSpPr>
            <p:nvPr>
              <p:custDataLst>
                <p:tags r:id="rId8"/>
              </p:custDataLst>
            </p:nvPr>
          </p:nvSpPr>
          <p:spPr bwMode="auto">
            <a:xfrm>
              <a:off x="9418295" y="4196640"/>
              <a:ext cx="244475" cy="404813"/>
            </a:xfrm>
            <a:custGeom>
              <a:avLst/>
              <a:gdLst>
                <a:gd name="T0" fmla="*/ 2147483646 w 92"/>
                <a:gd name="T1" fmla="*/ 2147483646 h 153"/>
                <a:gd name="T2" fmla="*/ 2147483646 w 92"/>
                <a:gd name="T3" fmla="*/ 2147483646 h 153"/>
                <a:gd name="T4" fmla="*/ 2147483646 w 92"/>
                <a:gd name="T5" fmla="*/ 2147483646 h 153"/>
                <a:gd name="T6" fmla="*/ 2147483646 w 92"/>
                <a:gd name="T7" fmla="*/ 2147483646 h 153"/>
                <a:gd name="T8" fmla="*/ 2147483646 w 92"/>
                <a:gd name="T9" fmla="*/ 2147483646 h 153"/>
                <a:gd name="T10" fmla="*/ 2147483646 w 92"/>
                <a:gd name="T11" fmla="*/ 2147483646 h 153"/>
                <a:gd name="T12" fmla="*/ 2147483646 w 92"/>
                <a:gd name="T13" fmla="*/ 2147483646 h 153"/>
                <a:gd name="T14" fmla="*/ 2147483646 w 92"/>
                <a:gd name="T15" fmla="*/ 2147483646 h 153"/>
                <a:gd name="T16" fmla="*/ 2147483646 w 92"/>
                <a:gd name="T17" fmla="*/ 2147483646 h 153"/>
                <a:gd name="T18" fmla="*/ 2147483646 w 92"/>
                <a:gd name="T19" fmla="*/ 2147483646 h 153"/>
                <a:gd name="T20" fmla="*/ 2147483646 w 92"/>
                <a:gd name="T21" fmla="*/ 2147483646 h 153"/>
                <a:gd name="T22" fmla="*/ 2147483646 w 92"/>
                <a:gd name="T23" fmla="*/ 2147483646 h 153"/>
                <a:gd name="T24" fmla="*/ 2147483646 w 92"/>
                <a:gd name="T25" fmla="*/ 2147483646 h 153"/>
                <a:gd name="T26" fmla="*/ 2147483646 w 92"/>
                <a:gd name="T27" fmla="*/ 2147483646 h 153"/>
                <a:gd name="T28" fmla="*/ 2147483646 w 92"/>
                <a:gd name="T29" fmla="*/ 2147483646 h 153"/>
                <a:gd name="T30" fmla="*/ 2147483646 w 92"/>
                <a:gd name="T31" fmla="*/ 2147483646 h 153"/>
                <a:gd name="T32" fmla="*/ 2147483646 w 92"/>
                <a:gd name="T33" fmla="*/ 2147483646 h 153"/>
                <a:gd name="T34" fmla="*/ 2147483646 w 92"/>
                <a:gd name="T35" fmla="*/ 2147483646 h 153"/>
                <a:gd name="T36" fmla="*/ 2147483646 w 92"/>
                <a:gd name="T37" fmla="*/ 2147483646 h 153"/>
                <a:gd name="T38" fmla="*/ 2147483646 w 92"/>
                <a:gd name="T39" fmla="*/ 2147483646 h 153"/>
                <a:gd name="T40" fmla="*/ 2147483646 w 92"/>
                <a:gd name="T41" fmla="*/ 2147483646 h 153"/>
                <a:gd name="T42" fmla="*/ 2147483646 w 92"/>
                <a:gd name="T43" fmla="*/ 2147483646 h 153"/>
                <a:gd name="T44" fmla="*/ 2147483646 w 92"/>
                <a:gd name="T45" fmla="*/ 2147483646 h 153"/>
                <a:gd name="T46" fmla="*/ 0 w 92"/>
                <a:gd name="T47" fmla="*/ 0 h 153"/>
                <a:gd name="T48" fmla="*/ 2147483646 w 92"/>
                <a:gd name="T49" fmla="*/ 0 h 153"/>
                <a:gd name="T50" fmla="*/ 2147483646 w 92"/>
                <a:gd name="T51" fmla="*/ 2147483646 h 153"/>
                <a:gd name="T52" fmla="*/ 0 w 92"/>
                <a:gd name="T53" fmla="*/ 2147483646 h 153"/>
                <a:gd name="T54" fmla="*/ 0 w 92"/>
                <a:gd name="T55" fmla="*/ 0 h 153"/>
                <a:gd name="T56" fmla="*/ 2147483646 w 92"/>
                <a:gd name="T57" fmla="*/ 0 h 153"/>
                <a:gd name="T58" fmla="*/ 2147483646 w 92"/>
                <a:gd name="T59" fmla="*/ 0 h 153"/>
                <a:gd name="T60" fmla="*/ 2147483646 w 92"/>
                <a:gd name="T61" fmla="*/ 2147483646 h 153"/>
                <a:gd name="T62" fmla="*/ 2147483646 w 92"/>
                <a:gd name="T63" fmla="*/ 2147483646 h 153"/>
                <a:gd name="T64" fmla="*/ 2147483646 w 92"/>
                <a:gd name="T65" fmla="*/ 2147483646 h 153"/>
                <a:gd name="T66" fmla="*/ 2147483646 w 92"/>
                <a:gd name="T67" fmla="*/ 0 h 153"/>
                <a:gd name="T68" fmla="*/ 2147483646 w 92"/>
                <a:gd name="T69" fmla="*/ 0 h 153"/>
                <a:gd name="T70" fmla="*/ 2147483646 w 92"/>
                <a:gd name="T71" fmla="*/ 0 h 153"/>
                <a:gd name="T72" fmla="*/ 2147483646 w 92"/>
                <a:gd name="T73" fmla="*/ 2147483646 h 153"/>
                <a:gd name="T74" fmla="*/ 2147483646 w 92"/>
                <a:gd name="T75" fmla="*/ 2147483646 h 153"/>
                <a:gd name="T76" fmla="*/ 2147483646 w 92"/>
                <a:gd name="T77" fmla="*/ 0 h 153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0" t="0" r="r" b="b"/>
              <a:pathLst>
                <a:path w="92" h="153">
                  <a:moveTo>
                    <a:pt x="46" y="70"/>
                  </a:moveTo>
                  <a:cubicBezTo>
                    <a:pt x="69" y="70"/>
                    <a:pt x="88" y="88"/>
                    <a:pt x="88" y="111"/>
                  </a:cubicBezTo>
                  <a:cubicBezTo>
                    <a:pt x="88" y="134"/>
                    <a:pt x="69" y="153"/>
                    <a:pt x="46" y="153"/>
                  </a:cubicBezTo>
                  <a:cubicBezTo>
                    <a:pt x="23" y="153"/>
                    <a:pt x="4" y="134"/>
                    <a:pt x="4" y="111"/>
                  </a:cubicBezTo>
                  <a:cubicBezTo>
                    <a:pt x="4" y="88"/>
                    <a:pt x="23" y="70"/>
                    <a:pt x="46" y="70"/>
                  </a:cubicBezTo>
                  <a:cubicBezTo>
                    <a:pt x="46" y="70"/>
                    <a:pt x="46" y="70"/>
                    <a:pt x="46" y="70"/>
                  </a:cubicBezTo>
                  <a:close/>
                  <a:moveTo>
                    <a:pt x="46" y="79"/>
                  </a:moveTo>
                  <a:cubicBezTo>
                    <a:pt x="64" y="79"/>
                    <a:pt x="78" y="94"/>
                    <a:pt x="78" y="111"/>
                  </a:cubicBezTo>
                  <a:cubicBezTo>
                    <a:pt x="78" y="129"/>
                    <a:pt x="64" y="143"/>
                    <a:pt x="46" y="143"/>
                  </a:cubicBezTo>
                  <a:cubicBezTo>
                    <a:pt x="29" y="143"/>
                    <a:pt x="14" y="129"/>
                    <a:pt x="14" y="111"/>
                  </a:cubicBezTo>
                  <a:cubicBezTo>
                    <a:pt x="14" y="94"/>
                    <a:pt x="29" y="79"/>
                    <a:pt x="46" y="79"/>
                  </a:cubicBezTo>
                  <a:cubicBezTo>
                    <a:pt x="46" y="79"/>
                    <a:pt x="46" y="79"/>
                    <a:pt x="46" y="79"/>
                  </a:cubicBezTo>
                  <a:close/>
                  <a:moveTo>
                    <a:pt x="46" y="81"/>
                  </a:moveTo>
                  <a:cubicBezTo>
                    <a:pt x="53" y="102"/>
                    <a:pt x="53" y="102"/>
                    <a:pt x="53" y="102"/>
                  </a:cubicBezTo>
                  <a:cubicBezTo>
                    <a:pt x="75" y="102"/>
                    <a:pt x="75" y="102"/>
                    <a:pt x="75" y="102"/>
                  </a:cubicBezTo>
                  <a:cubicBezTo>
                    <a:pt x="57" y="115"/>
                    <a:pt x="57" y="115"/>
                    <a:pt x="57" y="115"/>
                  </a:cubicBezTo>
                  <a:cubicBezTo>
                    <a:pt x="64" y="136"/>
                    <a:pt x="64" y="136"/>
                    <a:pt x="64" y="136"/>
                  </a:cubicBezTo>
                  <a:cubicBezTo>
                    <a:pt x="46" y="123"/>
                    <a:pt x="46" y="123"/>
                    <a:pt x="46" y="123"/>
                  </a:cubicBezTo>
                  <a:cubicBezTo>
                    <a:pt x="28" y="136"/>
                    <a:pt x="28" y="136"/>
                    <a:pt x="28" y="136"/>
                  </a:cubicBezTo>
                  <a:cubicBezTo>
                    <a:pt x="35" y="115"/>
                    <a:pt x="35" y="115"/>
                    <a:pt x="35" y="115"/>
                  </a:cubicBezTo>
                  <a:cubicBezTo>
                    <a:pt x="17" y="102"/>
                    <a:pt x="17" y="102"/>
                    <a:pt x="17" y="102"/>
                  </a:cubicBezTo>
                  <a:cubicBezTo>
                    <a:pt x="39" y="102"/>
                    <a:pt x="39" y="102"/>
                    <a:pt x="39" y="102"/>
                  </a:cubicBezTo>
                  <a:cubicBezTo>
                    <a:pt x="46" y="81"/>
                    <a:pt x="46" y="81"/>
                    <a:pt x="46" y="81"/>
                  </a:cubicBezTo>
                  <a:close/>
                  <a:moveTo>
                    <a:pt x="0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15" y="45"/>
                    <a:pt x="15" y="45"/>
                    <a:pt x="15" y="45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0"/>
                    <a:pt x="0" y="0"/>
                    <a:pt x="0" y="0"/>
                  </a:cubicBezTo>
                  <a:close/>
                  <a:moveTo>
                    <a:pt x="25" y="0"/>
                  </a:moveTo>
                  <a:cubicBezTo>
                    <a:pt x="67" y="0"/>
                    <a:pt x="67" y="0"/>
                    <a:pt x="67" y="0"/>
                  </a:cubicBezTo>
                  <a:cubicBezTo>
                    <a:pt x="67" y="53"/>
                    <a:pt x="67" y="53"/>
                    <a:pt x="67" y="53"/>
                  </a:cubicBezTo>
                  <a:cubicBezTo>
                    <a:pt x="46" y="70"/>
                    <a:pt x="46" y="70"/>
                    <a:pt x="46" y="70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5" y="0"/>
                    <a:pt x="25" y="0"/>
                    <a:pt x="25" y="0"/>
                  </a:cubicBezTo>
                  <a:close/>
                  <a:moveTo>
                    <a:pt x="77" y="0"/>
                  </a:moveTo>
                  <a:cubicBezTo>
                    <a:pt x="92" y="0"/>
                    <a:pt x="92" y="0"/>
                    <a:pt x="92" y="0"/>
                  </a:cubicBezTo>
                  <a:cubicBezTo>
                    <a:pt x="92" y="34"/>
                    <a:pt x="92" y="34"/>
                    <a:pt x="92" y="34"/>
                  </a:cubicBezTo>
                  <a:cubicBezTo>
                    <a:pt x="77" y="45"/>
                    <a:pt x="77" y="45"/>
                    <a:pt x="77" y="45"/>
                  </a:cubicBezTo>
                  <a:cubicBezTo>
                    <a:pt x="77" y="0"/>
                    <a:pt x="77" y="0"/>
                    <a:pt x="7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7737397" y="898039"/>
            <a:ext cx="3987800" cy="2451100"/>
            <a:chOff x="6921471" y="1360487"/>
            <a:chExt cx="3987800" cy="2451100"/>
          </a:xfrm>
        </p:grpSpPr>
        <p:sp>
          <p:nvSpPr>
            <p:cNvPr id="19" name="MH_Other_3"/>
            <p:cNvSpPr>
              <a:spLocks/>
            </p:cNvSpPr>
            <p:nvPr>
              <p:custDataLst>
                <p:tags r:id="rId5"/>
              </p:custDataLst>
            </p:nvPr>
          </p:nvSpPr>
          <p:spPr bwMode="auto">
            <a:xfrm>
              <a:off x="6921471" y="1360487"/>
              <a:ext cx="3987800" cy="2451100"/>
            </a:xfrm>
            <a:custGeom>
              <a:avLst/>
              <a:gdLst>
                <a:gd name="T0" fmla="*/ 2147483646 w 1500"/>
                <a:gd name="T1" fmla="*/ 2147483646 h 922"/>
                <a:gd name="T2" fmla="*/ 2147483646 w 1500"/>
                <a:gd name="T3" fmla="*/ 2147483646 h 922"/>
                <a:gd name="T4" fmla="*/ 2147483646 w 1500"/>
                <a:gd name="T5" fmla="*/ 2147483646 h 922"/>
                <a:gd name="T6" fmla="*/ 2147483646 w 1500"/>
                <a:gd name="T7" fmla="*/ 2147483646 h 922"/>
                <a:gd name="T8" fmla="*/ 2147483646 w 1500"/>
                <a:gd name="T9" fmla="*/ 2147483646 h 922"/>
                <a:gd name="T10" fmla="*/ 2147483646 w 1500"/>
                <a:gd name="T11" fmla="*/ 2147483646 h 922"/>
                <a:gd name="T12" fmla="*/ 2147483646 w 1500"/>
                <a:gd name="T13" fmla="*/ 2147483646 h 922"/>
                <a:gd name="T14" fmla="*/ 2147483646 w 1500"/>
                <a:gd name="T15" fmla="*/ 2147483646 h 922"/>
                <a:gd name="T16" fmla="*/ 2147483646 w 1500"/>
                <a:gd name="T17" fmla="*/ 2147483646 h 922"/>
                <a:gd name="T18" fmla="*/ 0 w 1500"/>
                <a:gd name="T19" fmla="*/ 2147483646 h 922"/>
                <a:gd name="T20" fmla="*/ 2147483646 w 1500"/>
                <a:gd name="T21" fmla="*/ 2147483646 h 92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500" h="922">
                  <a:moveTo>
                    <a:pt x="1466" y="922"/>
                  </a:moveTo>
                  <a:cubicBezTo>
                    <a:pt x="1476" y="885"/>
                    <a:pt x="1483" y="847"/>
                    <a:pt x="1485" y="808"/>
                  </a:cubicBezTo>
                  <a:cubicBezTo>
                    <a:pt x="1500" y="579"/>
                    <a:pt x="1388" y="291"/>
                    <a:pt x="1196" y="156"/>
                  </a:cubicBezTo>
                  <a:cubicBezTo>
                    <a:pt x="981" y="18"/>
                    <a:pt x="693" y="0"/>
                    <a:pt x="442" y="100"/>
                  </a:cubicBezTo>
                  <a:cubicBezTo>
                    <a:pt x="409" y="116"/>
                    <a:pt x="378" y="135"/>
                    <a:pt x="347" y="157"/>
                  </a:cubicBezTo>
                  <a:cubicBezTo>
                    <a:pt x="207" y="258"/>
                    <a:pt x="173" y="369"/>
                    <a:pt x="112" y="524"/>
                  </a:cubicBezTo>
                  <a:cubicBezTo>
                    <a:pt x="100" y="554"/>
                    <a:pt x="82" y="585"/>
                    <a:pt x="75" y="617"/>
                  </a:cubicBezTo>
                  <a:cubicBezTo>
                    <a:pt x="68" y="652"/>
                    <a:pt x="76" y="664"/>
                    <a:pt x="83" y="682"/>
                  </a:cubicBezTo>
                  <a:cubicBezTo>
                    <a:pt x="94" y="707"/>
                    <a:pt x="93" y="723"/>
                    <a:pt x="82" y="749"/>
                  </a:cubicBezTo>
                  <a:cubicBezTo>
                    <a:pt x="55" y="807"/>
                    <a:pt x="30" y="866"/>
                    <a:pt x="0" y="922"/>
                  </a:cubicBezTo>
                  <a:cubicBezTo>
                    <a:pt x="1466" y="922"/>
                    <a:pt x="1466" y="922"/>
                    <a:pt x="1466" y="92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26" name="MH_Other_10"/>
            <p:cNvSpPr>
              <a:spLocks noEditPoints="1"/>
            </p:cNvSpPr>
            <p:nvPr>
              <p:custDataLst>
                <p:tags r:id="rId6"/>
              </p:custDataLst>
            </p:nvPr>
          </p:nvSpPr>
          <p:spPr bwMode="auto">
            <a:xfrm>
              <a:off x="9350488" y="3195240"/>
              <a:ext cx="331787" cy="260350"/>
            </a:xfrm>
            <a:custGeom>
              <a:avLst/>
              <a:gdLst>
                <a:gd name="T0" fmla="*/ 2147483646 w 125"/>
                <a:gd name="T1" fmla="*/ 2147483646 h 98"/>
                <a:gd name="T2" fmla="*/ 2147483646 w 125"/>
                <a:gd name="T3" fmla="*/ 2147483646 h 98"/>
                <a:gd name="T4" fmla="*/ 2147483646 w 125"/>
                <a:gd name="T5" fmla="*/ 2147483646 h 98"/>
                <a:gd name="T6" fmla="*/ 2147483646 w 125"/>
                <a:gd name="T7" fmla="*/ 2147483646 h 98"/>
                <a:gd name="T8" fmla="*/ 0 w 125"/>
                <a:gd name="T9" fmla="*/ 2147483646 h 98"/>
                <a:gd name="T10" fmla="*/ 0 w 125"/>
                <a:gd name="T11" fmla="*/ 2147483646 h 98"/>
                <a:gd name="T12" fmla="*/ 2147483646 w 125"/>
                <a:gd name="T13" fmla="*/ 2147483646 h 98"/>
                <a:gd name="T14" fmla="*/ 2147483646 w 125"/>
                <a:gd name="T15" fmla="*/ 2147483646 h 98"/>
                <a:gd name="T16" fmla="*/ 2147483646 w 125"/>
                <a:gd name="T17" fmla="*/ 2147483646 h 98"/>
                <a:gd name="T18" fmla="*/ 2147483646 w 125"/>
                <a:gd name="T19" fmla="*/ 2147483646 h 98"/>
                <a:gd name="T20" fmla="*/ 2147483646 w 125"/>
                <a:gd name="T21" fmla="*/ 2147483646 h 98"/>
                <a:gd name="T22" fmla="*/ 2147483646 w 125"/>
                <a:gd name="T23" fmla="*/ 2147483646 h 98"/>
                <a:gd name="T24" fmla="*/ 2147483646 w 125"/>
                <a:gd name="T25" fmla="*/ 2147483646 h 98"/>
                <a:gd name="T26" fmla="*/ 2147483646 w 125"/>
                <a:gd name="T27" fmla="*/ 2147483646 h 98"/>
                <a:gd name="T28" fmla="*/ 2147483646 w 125"/>
                <a:gd name="T29" fmla="*/ 2147483646 h 98"/>
                <a:gd name="T30" fmla="*/ 2147483646 w 125"/>
                <a:gd name="T31" fmla="*/ 2147483646 h 98"/>
                <a:gd name="T32" fmla="*/ 2147483646 w 125"/>
                <a:gd name="T33" fmla="*/ 2147483646 h 98"/>
                <a:gd name="T34" fmla="*/ 2147483646 w 125"/>
                <a:gd name="T35" fmla="*/ 2147483646 h 98"/>
                <a:gd name="T36" fmla="*/ 2147483646 w 125"/>
                <a:gd name="T37" fmla="*/ 2147483646 h 98"/>
                <a:gd name="T38" fmla="*/ 2147483646 w 125"/>
                <a:gd name="T39" fmla="*/ 2147483646 h 98"/>
                <a:gd name="T40" fmla="*/ 2147483646 w 125"/>
                <a:gd name="T41" fmla="*/ 2147483646 h 98"/>
                <a:gd name="T42" fmla="*/ 2147483646 w 125"/>
                <a:gd name="T43" fmla="*/ 2147483646 h 98"/>
                <a:gd name="T44" fmla="*/ 2147483646 w 125"/>
                <a:gd name="T45" fmla="*/ 2147483646 h 98"/>
                <a:gd name="T46" fmla="*/ 2147483646 w 125"/>
                <a:gd name="T47" fmla="*/ 0 h 98"/>
                <a:gd name="T48" fmla="*/ 2147483646 w 125"/>
                <a:gd name="T49" fmla="*/ 0 h 98"/>
                <a:gd name="T50" fmla="*/ 2147483646 w 125"/>
                <a:gd name="T51" fmla="*/ 2147483646 h 98"/>
                <a:gd name="T52" fmla="*/ 2147483646 w 125"/>
                <a:gd name="T53" fmla="*/ 2147483646 h 98"/>
                <a:gd name="T54" fmla="*/ 2147483646 w 125"/>
                <a:gd name="T55" fmla="*/ 2147483646 h 98"/>
                <a:gd name="T56" fmla="*/ 2147483646 w 125"/>
                <a:gd name="T57" fmla="*/ 2147483646 h 98"/>
                <a:gd name="T58" fmla="*/ 2147483646 w 125"/>
                <a:gd name="T59" fmla="*/ 2147483646 h 98"/>
                <a:gd name="T60" fmla="*/ 0 w 125"/>
                <a:gd name="T61" fmla="*/ 2147483646 h 98"/>
                <a:gd name="T62" fmla="*/ 0 w 125"/>
                <a:gd name="T63" fmla="*/ 2147483646 h 98"/>
                <a:gd name="T64" fmla="*/ 2147483646 w 125"/>
                <a:gd name="T65" fmla="*/ 2147483646 h 98"/>
                <a:gd name="T66" fmla="*/ 2147483646 w 125"/>
                <a:gd name="T67" fmla="*/ 2147483646 h 98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125" h="98">
                  <a:moveTo>
                    <a:pt x="125" y="54"/>
                  </a:moveTo>
                  <a:cubicBezTo>
                    <a:pt x="125" y="91"/>
                    <a:pt x="125" y="91"/>
                    <a:pt x="125" y="91"/>
                  </a:cubicBezTo>
                  <a:cubicBezTo>
                    <a:pt x="125" y="95"/>
                    <a:pt x="122" y="98"/>
                    <a:pt x="118" y="98"/>
                  </a:cubicBezTo>
                  <a:cubicBezTo>
                    <a:pt x="6" y="98"/>
                    <a:pt x="6" y="98"/>
                    <a:pt x="6" y="98"/>
                  </a:cubicBezTo>
                  <a:cubicBezTo>
                    <a:pt x="3" y="98"/>
                    <a:pt x="0" y="95"/>
                    <a:pt x="0" y="91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55" y="54"/>
                    <a:pt x="55" y="54"/>
                    <a:pt x="55" y="54"/>
                  </a:cubicBezTo>
                  <a:cubicBezTo>
                    <a:pt x="55" y="62"/>
                    <a:pt x="55" y="62"/>
                    <a:pt x="55" y="62"/>
                  </a:cubicBezTo>
                  <a:cubicBezTo>
                    <a:pt x="55" y="64"/>
                    <a:pt x="57" y="66"/>
                    <a:pt x="59" y="66"/>
                  </a:cubicBezTo>
                  <a:cubicBezTo>
                    <a:pt x="66" y="66"/>
                    <a:pt x="66" y="66"/>
                    <a:pt x="66" y="66"/>
                  </a:cubicBezTo>
                  <a:cubicBezTo>
                    <a:pt x="68" y="66"/>
                    <a:pt x="69" y="64"/>
                    <a:pt x="69" y="62"/>
                  </a:cubicBezTo>
                  <a:cubicBezTo>
                    <a:pt x="69" y="54"/>
                    <a:pt x="69" y="54"/>
                    <a:pt x="69" y="54"/>
                  </a:cubicBezTo>
                  <a:cubicBezTo>
                    <a:pt x="125" y="54"/>
                    <a:pt x="125" y="54"/>
                    <a:pt x="125" y="54"/>
                  </a:cubicBezTo>
                  <a:close/>
                  <a:moveTo>
                    <a:pt x="50" y="19"/>
                  </a:moveTo>
                  <a:cubicBezTo>
                    <a:pt x="75" y="19"/>
                    <a:pt x="75" y="19"/>
                    <a:pt x="75" y="19"/>
                  </a:cubicBezTo>
                  <a:cubicBezTo>
                    <a:pt x="75" y="11"/>
                    <a:pt x="75" y="11"/>
                    <a:pt x="75" y="11"/>
                  </a:cubicBezTo>
                  <a:cubicBezTo>
                    <a:pt x="75" y="9"/>
                    <a:pt x="73" y="8"/>
                    <a:pt x="72" y="8"/>
                  </a:cubicBezTo>
                  <a:cubicBezTo>
                    <a:pt x="53" y="8"/>
                    <a:pt x="53" y="8"/>
                    <a:pt x="53" y="8"/>
                  </a:cubicBezTo>
                  <a:cubicBezTo>
                    <a:pt x="51" y="8"/>
                    <a:pt x="50" y="9"/>
                    <a:pt x="50" y="11"/>
                  </a:cubicBezTo>
                  <a:cubicBezTo>
                    <a:pt x="50" y="19"/>
                    <a:pt x="50" y="19"/>
                    <a:pt x="50" y="19"/>
                  </a:cubicBezTo>
                  <a:close/>
                  <a:moveTo>
                    <a:pt x="6" y="19"/>
                  </a:moveTo>
                  <a:cubicBezTo>
                    <a:pt x="43" y="19"/>
                    <a:pt x="43" y="19"/>
                    <a:pt x="43" y="19"/>
                  </a:cubicBezTo>
                  <a:cubicBezTo>
                    <a:pt x="43" y="11"/>
                    <a:pt x="43" y="11"/>
                    <a:pt x="43" y="11"/>
                  </a:cubicBezTo>
                  <a:cubicBezTo>
                    <a:pt x="43" y="5"/>
                    <a:pt x="47" y="0"/>
                    <a:pt x="53" y="0"/>
                  </a:cubicBezTo>
                  <a:cubicBezTo>
                    <a:pt x="72" y="0"/>
                    <a:pt x="72" y="0"/>
                    <a:pt x="72" y="0"/>
                  </a:cubicBezTo>
                  <a:cubicBezTo>
                    <a:pt x="77" y="0"/>
                    <a:pt x="82" y="5"/>
                    <a:pt x="82" y="11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118" y="19"/>
                    <a:pt x="118" y="19"/>
                    <a:pt x="118" y="19"/>
                  </a:cubicBezTo>
                  <a:cubicBezTo>
                    <a:pt x="122" y="19"/>
                    <a:pt x="125" y="22"/>
                    <a:pt x="125" y="26"/>
                  </a:cubicBezTo>
                  <a:cubicBezTo>
                    <a:pt x="125" y="47"/>
                    <a:pt x="125" y="47"/>
                    <a:pt x="125" y="47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2"/>
                    <a:pt x="3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7602459" y="996464"/>
            <a:ext cx="2159000" cy="5256212"/>
            <a:chOff x="6786533" y="1458912"/>
            <a:chExt cx="2159000" cy="5256212"/>
          </a:xfrm>
          <a:solidFill>
            <a:schemeClr val="bg2"/>
          </a:solidFill>
        </p:grpSpPr>
        <p:sp>
          <p:nvSpPr>
            <p:cNvPr id="18" name="MH_Other_2"/>
            <p:cNvSpPr>
              <a:spLocks/>
            </p:cNvSpPr>
            <p:nvPr>
              <p:custDataLst>
                <p:tags r:id="rId3"/>
              </p:custDataLst>
            </p:nvPr>
          </p:nvSpPr>
          <p:spPr bwMode="auto">
            <a:xfrm>
              <a:off x="6786533" y="1458912"/>
              <a:ext cx="2159000" cy="5256212"/>
            </a:xfrm>
            <a:custGeom>
              <a:avLst/>
              <a:gdLst>
                <a:gd name="T0" fmla="*/ 812 w 812"/>
                <a:gd name="T1" fmla="*/ 0 h 1978"/>
                <a:gd name="T2" fmla="*/ 493 w 812"/>
                <a:gd name="T3" fmla="*/ 63 h 1978"/>
                <a:gd name="T4" fmla="*/ 398 w 812"/>
                <a:gd name="T5" fmla="*/ 120 h 1978"/>
                <a:gd name="T6" fmla="*/ 163 w 812"/>
                <a:gd name="T7" fmla="*/ 487 h 1978"/>
                <a:gd name="T8" fmla="*/ 126 w 812"/>
                <a:gd name="T9" fmla="*/ 580 h 1978"/>
                <a:gd name="T10" fmla="*/ 134 w 812"/>
                <a:gd name="T11" fmla="*/ 645 h 1978"/>
                <a:gd name="T12" fmla="*/ 133 w 812"/>
                <a:gd name="T13" fmla="*/ 712 h 1978"/>
                <a:gd name="T14" fmla="*/ 20 w 812"/>
                <a:gd name="T15" fmla="*/ 940 h 1978"/>
                <a:gd name="T16" fmla="*/ 1 w 812"/>
                <a:gd name="T17" fmla="*/ 985 h 1978"/>
                <a:gd name="T18" fmla="*/ 35 w 812"/>
                <a:gd name="T19" fmla="*/ 1042 h 1978"/>
                <a:gd name="T20" fmla="*/ 89 w 812"/>
                <a:gd name="T21" fmla="*/ 1055 h 1978"/>
                <a:gd name="T22" fmla="*/ 103 w 812"/>
                <a:gd name="T23" fmla="*/ 1141 h 1978"/>
                <a:gd name="T24" fmla="*/ 88 w 812"/>
                <a:gd name="T25" fmla="*/ 1171 h 1978"/>
                <a:gd name="T26" fmla="*/ 113 w 812"/>
                <a:gd name="T27" fmla="*/ 1213 h 1978"/>
                <a:gd name="T28" fmla="*/ 141 w 812"/>
                <a:gd name="T29" fmla="*/ 1223 h 1978"/>
                <a:gd name="T30" fmla="*/ 118 w 812"/>
                <a:gd name="T31" fmla="*/ 1241 h 1978"/>
                <a:gd name="T32" fmla="*/ 136 w 812"/>
                <a:gd name="T33" fmla="*/ 1302 h 1978"/>
                <a:gd name="T34" fmla="*/ 151 w 812"/>
                <a:gd name="T35" fmla="*/ 1336 h 1978"/>
                <a:gd name="T36" fmla="*/ 139 w 812"/>
                <a:gd name="T37" fmla="*/ 1395 h 1978"/>
                <a:gd name="T38" fmla="*/ 215 w 812"/>
                <a:gd name="T39" fmla="*/ 1503 h 1978"/>
                <a:gd name="T40" fmla="*/ 436 w 812"/>
                <a:gd name="T41" fmla="*/ 1509 h 1978"/>
                <a:gd name="T42" fmla="*/ 541 w 812"/>
                <a:gd name="T43" fmla="*/ 1580 h 1978"/>
                <a:gd name="T44" fmla="*/ 560 w 812"/>
                <a:gd name="T45" fmla="*/ 1647 h 1978"/>
                <a:gd name="T46" fmla="*/ 644 w 812"/>
                <a:gd name="T47" fmla="*/ 1842 h 1978"/>
                <a:gd name="T48" fmla="*/ 607 w 812"/>
                <a:gd name="T49" fmla="*/ 1978 h 1978"/>
                <a:gd name="T50" fmla="*/ 812 w 812"/>
                <a:gd name="T51" fmla="*/ 1978 h 1978"/>
                <a:gd name="T52" fmla="*/ 812 w 812"/>
                <a:gd name="T53" fmla="*/ 0 h 19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812" h="1978">
                  <a:moveTo>
                    <a:pt x="812" y="0"/>
                  </a:moveTo>
                  <a:cubicBezTo>
                    <a:pt x="704" y="1"/>
                    <a:pt x="596" y="22"/>
                    <a:pt x="493" y="63"/>
                  </a:cubicBezTo>
                  <a:cubicBezTo>
                    <a:pt x="460" y="79"/>
                    <a:pt x="429" y="98"/>
                    <a:pt x="398" y="120"/>
                  </a:cubicBezTo>
                  <a:cubicBezTo>
                    <a:pt x="258" y="221"/>
                    <a:pt x="224" y="332"/>
                    <a:pt x="163" y="487"/>
                  </a:cubicBezTo>
                  <a:cubicBezTo>
                    <a:pt x="151" y="517"/>
                    <a:pt x="133" y="548"/>
                    <a:pt x="126" y="580"/>
                  </a:cubicBezTo>
                  <a:cubicBezTo>
                    <a:pt x="119" y="615"/>
                    <a:pt x="127" y="627"/>
                    <a:pt x="134" y="645"/>
                  </a:cubicBezTo>
                  <a:cubicBezTo>
                    <a:pt x="145" y="670"/>
                    <a:pt x="144" y="686"/>
                    <a:pt x="133" y="712"/>
                  </a:cubicBezTo>
                  <a:cubicBezTo>
                    <a:pt x="97" y="789"/>
                    <a:pt x="65" y="867"/>
                    <a:pt x="20" y="940"/>
                  </a:cubicBezTo>
                  <a:cubicBezTo>
                    <a:pt x="12" y="952"/>
                    <a:pt x="2" y="968"/>
                    <a:pt x="1" y="985"/>
                  </a:cubicBezTo>
                  <a:cubicBezTo>
                    <a:pt x="0" y="1009"/>
                    <a:pt x="11" y="1033"/>
                    <a:pt x="35" y="1042"/>
                  </a:cubicBezTo>
                  <a:cubicBezTo>
                    <a:pt x="52" y="1048"/>
                    <a:pt x="71" y="1046"/>
                    <a:pt x="89" y="1055"/>
                  </a:cubicBezTo>
                  <a:cubicBezTo>
                    <a:pt x="130" y="1075"/>
                    <a:pt x="124" y="1111"/>
                    <a:pt x="103" y="1141"/>
                  </a:cubicBezTo>
                  <a:cubicBezTo>
                    <a:pt x="96" y="1152"/>
                    <a:pt x="89" y="1162"/>
                    <a:pt x="88" y="1171"/>
                  </a:cubicBezTo>
                  <a:cubicBezTo>
                    <a:pt x="85" y="1188"/>
                    <a:pt x="90" y="1203"/>
                    <a:pt x="113" y="1213"/>
                  </a:cubicBezTo>
                  <a:cubicBezTo>
                    <a:pt x="120" y="1217"/>
                    <a:pt x="130" y="1220"/>
                    <a:pt x="141" y="1223"/>
                  </a:cubicBezTo>
                  <a:cubicBezTo>
                    <a:pt x="131" y="1229"/>
                    <a:pt x="123" y="1235"/>
                    <a:pt x="118" y="1241"/>
                  </a:cubicBezTo>
                  <a:cubicBezTo>
                    <a:pt x="94" y="1265"/>
                    <a:pt x="114" y="1288"/>
                    <a:pt x="136" y="1302"/>
                  </a:cubicBezTo>
                  <a:cubicBezTo>
                    <a:pt x="150" y="1311"/>
                    <a:pt x="159" y="1319"/>
                    <a:pt x="151" y="1336"/>
                  </a:cubicBezTo>
                  <a:cubicBezTo>
                    <a:pt x="142" y="1356"/>
                    <a:pt x="139" y="1376"/>
                    <a:pt x="139" y="1395"/>
                  </a:cubicBezTo>
                  <a:cubicBezTo>
                    <a:pt x="140" y="1444"/>
                    <a:pt x="166" y="1490"/>
                    <a:pt x="215" y="1503"/>
                  </a:cubicBezTo>
                  <a:cubicBezTo>
                    <a:pt x="277" y="1519"/>
                    <a:pt x="371" y="1505"/>
                    <a:pt x="436" y="1509"/>
                  </a:cubicBezTo>
                  <a:cubicBezTo>
                    <a:pt x="483" y="1513"/>
                    <a:pt x="520" y="1530"/>
                    <a:pt x="541" y="1580"/>
                  </a:cubicBezTo>
                  <a:cubicBezTo>
                    <a:pt x="550" y="1602"/>
                    <a:pt x="555" y="1624"/>
                    <a:pt x="560" y="1647"/>
                  </a:cubicBezTo>
                  <a:cubicBezTo>
                    <a:pt x="577" y="1730"/>
                    <a:pt x="616" y="1769"/>
                    <a:pt x="644" y="1842"/>
                  </a:cubicBezTo>
                  <a:cubicBezTo>
                    <a:pt x="660" y="1883"/>
                    <a:pt x="660" y="1929"/>
                    <a:pt x="607" y="1978"/>
                  </a:cubicBezTo>
                  <a:cubicBezTo>
                    <a:pt x="812" y="1978"/>
                    <a:pt x="812" y="1978"/>
                    <a:pt x="812" y="1978"/>
                  </a:cubicBezTo>
                  <a:cubicBezTo>
                    <a:pt x="812" y="0"/>
                    <a:pt x="812" y="0"/>
                    <a:pt x="81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+mn-ea"/>
              </a:endParaRPr>
            </a:p>
          </p:txBody>
        </p:sp>
        <p:sp>
          <p:nvSpPr>
            <p:cNvPr id="27" name="MH_Other_11"/>
            <p:cNvSpPr>
              <a:spLocks noEditPoints="1"/>
            </p:cNvSpPr>
            <p:nvPr>
              <p:custDataLst>
                <p:tags r:id="rId4"/>
              </p:custDataLst>
            </p:nvPr>
          </p:nvSpPr>
          <p:spPr bwMode="auto">
            <a:xfrm>
              <a:off x="8062911" y="4186378"/>
              <a:ext cx="381000" cy="382588"/>
            </a:xfrm>
            <a:custGeom>
              <a:avLst/>
              <a:gdLst>
                <a:gd name="T0" fmla="*/ 2147483646 w 143"/>
                <a:gd name="T1" fmla="*/ 2147483646 h 144"/>
                <a:gd name="T2" fmla="*/ 2147483646 w 143"/>
                <a:gd name="T3" fmla="*/ 2147483646 h 144"/>
                <a:gd name="T4" fmla="*/ 2147483646 w 143"/>
                <a:gd name="T5" fmla="*/ 2147483646 h 144"/>
                <a:gd name="T6" fmla="*/ 2147483646 w 143"/>
                <a:gd name="T7" fmla="*/ 2147483646 h 144"/>
                <a:gd name="T8" fmla="*/ 2147483646 w 143"/>
                <a:gd name="T9" fmla="*/ 2147483646 h 144"/>
                <a:gd name="T10" fmla="*/ 2147483646 w 143"/>
                <a:gd name="T11" fmla="*/ 2147483646 h 144"/>
                <a:gd name="T12" fmla="*/ 2147483646 w 143"/>
                <a:gd name="T13" fmla="*/ 2147483646 h 144"/>
                <a:gd name="T14" fmla="*/ 2147483646 w 143"/>
                <a:gd name="T15" fmla="*/ 2147483646 h 144"/>
                <a:gd name="T16" fmla="*/ 2147483646 w 143"/>
                <a:gd name="T17" fmla="*/ 2147483646 h 144"/>
                <a:gd name="T18" fmla="*/ 2147483646 w 143"/>
                <a:gd name="T19" fmla="*/ 2147483646 h 144"/>
                <a:gd name="T20" fmla="*/ 2147483646 w 143"/>
                <a:gd name="T21" fmla="*/ 2147483646 h 144"/>
                <a:gd name="T22" fmla="*/ 2147483646 w 143"/>
                <a:gd name="T23" fmla="*/ 2147483646 h 144"/>
                <a:gd name="T24" fmla="*/ 2147483646 w 143"/>
                <a:gd name="T25" fmla="*/ 2147483646 h 144"/>
                <a:gd name="T26" fmla="*/ 2147483646 w 143"/>
                <a:gd name="T27" fmla="*/ 2147483646 h 144"/>
                <a:gd name="T28" fmla="*/ 2147483646 w 143"/>
                <a:gd name="T29" fmla="*/ 2147483646 h 144"/>
                <a:gd name="T30" fmla="*/ 2147483646 w 143"/>
                <a:gd name="T31" fmla="*/ 2147483646 h 144"/>
                <a:gd name="T32" fmla="*/ 0 w 143"/>
                <a:gd name="T33" fmla="*/ 2147483646 h 144"/>
                <a:gd name="T34" fmla="*/ 2147483646 w 143"/>
                <a:gd name="T35" fmla="*/ 2147483646 h 144"/>
                <a:gd name="T36" fmla="*/ 2147483646 w 143"/>
                <a:gd name="T37" fmla="*/ 2147483646 h 144"/>
                <a:gd name="T38" fmla="*/ 2147483646 w 143"/>
                <a:gd name="T39" fmla="*/ 2147483646 h 144"/>
                <a:gd name="T40" fmla="*/ 2147483646 w 143"/>
                <a:gd name="T41" fmla="*/ 2147483646 h 144"/>
                <a:gd name="T42" fmla="*/ 2147483646 w 143"/>
                <a:gd name="T43" fmla="*/ 2147483646 h 144"/>
                <a:gd name="T44" fmla="*/ 2147483646 w 143"/>
                <a:gd name="T45" fmla="*/ 2147483646 h 144"/>
                <a:gd name="T46" fmla="*/ 2147483646 w 143"/>
                <a:gd name="T47" fmla="*/ 2147483646 h 144"/>
                <a:gd name="T48" fmla="*/ 2147483646 w 143"/>
                <a:gd name="T49" fmla="*/ 2147483646 h 144"/>
                <a:gd name="T50" fmla="*/ 2147483646 w 143"/>
                <a:gd name="T51" fmla="*/ 2147483646 h 144"/>
                <a:gd name="T52" fmla="*/ 2147483646 w 143"/>
                <a:gd name="T53" fmla="*/ 2147483646 h 144"/>
                <a:gd name="T54" fmla="*/ 2147483646 w 143"/>
                <a:gd name="T55" fmla="*/ 2147483646 h 144"/>
                <a:gd name="T56" fmla="*/ 2147483646 w 143"/>
                <a:gd name="T57" fmla="*/ 2147483646 h 144"/>
                <a:gd name="T58" fmla="*/ 2147483646 w 143"/>
                <a:gd name="T59" fmla="*/ 2147483646 h 144"/>
                <a:gd name="T60" fmla="*/ 2147483646 w 143"/>
                <a:gd name="T61" fmla="*/ 2147483646 h 144"/>
                <a:gd name="T62" fmla="*/ 2147483646 w 143"/>
                <a:gd name="T63" fmla="*/ 2147483646 h 144"/>
                <a:gd name="T64" fmla="*/ 2147483646 w 143"/>
                <a:gd name="T65" fmla="*/ 2147483646 h 144"/>
                <a:gd name="T66" fmla="*/ 2147483646 w 143"/>
                <a:gd name="T67" fmla="*/ 2147483646 h 144"/>
                <a:gd name="T68" fmla="*/ 2147483646 w 143"/>
                <a:gd name="T69" fmla="*/ 2147483646 h 144"/>
                <a:gd name="T70" fmla="*/ 2147483646 w 143"/>
                <a:gd name="T71" fmla="*/ 2147483646 h 144"/>
                <a:gd name="T72" fmla="*/ 2147483646 w 143"/>
                <a:gd name="T73" fmla="*/ 2147483646 h 144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143" h="144">
                  <a:moveTo>
                    <a:pt x="70" y="40"/>
                  </a:moveTo>
                  <a:cubicBezTo>
                    <a:pt x="75" y="41"/>
                    <a:pt x="80" y="42"/>
                    <a:pt x="84" y="45"/>
                  </a:cubicBezTo>
                  <a:cubicBezTo>
                    <a:pt x="79" y="50"/>
                    <a:pt x="79" y="50"/>
                    <a:pt x="79" y="50"/>
                  </a:cubicBezTo>
                  <a:cubicBezTo>
                    <a:pt x="76" y="49"/>
                    <a:pt x="73" y="48"/>
                    <a:pt x="70" y="47"/>
                  </a:cubicBezTo>
                  <a:cubicBezTo>
                    <a:pt x="70" y="61"/>
                    <a:pt x="70" y="61"/>
                    <a:pt x="70" y="61"/>
                  </a:cubicBezTo>
                  <a:cubicBezTo>
                    <a:pt x="72" y="62"/>
                    <a:pt x="74" y="63"/>
                    <a:pt x="75" y="64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5" y="18"/>
                    <a:pt x="105" y="18"/>
                    <a:pt x="105" y="18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25" y="19"/>
                    <a:pt x="125" y="19"/>
                    <a:pt x="125" y="19"/>
                  </a:cubicBezTo>
                  <a:cubicBezTo>
                    <a:pt x="143" y="21"/>
                    <a:pt x="143" y="21"/>
                    <a:pt x="143" y="21"/>
                  </a:cubicBezTo>
                  <a:cubicBezTo>
                    <a:pt x="125" y="39"/>
                    <a:pt x="125" y="39"/>
                    <a:pt x="125" y="39"/>
                  </a:cubicBezTo>
                  <a:cubicBezTo>
                    <a:pt x="111" y="37"/>
                    <a:pt x="111" y="37"/>
                    <a:pt x="111" y="37"/>
                  </a:cubicBezTo>
                  <a:cubicBezTo>
                    <a:pt x="80" y="68"/>
                    <a:pt x="80" y="68"/>
                    <a:pt x="80" y="68"/>
                  </a:cubicBezTo>
                  <a:cubicBezTo>
                    <a:pt x="81" y="70"/>
                    <a:pt x="82" y="72"/>
                    <a:pt x="82" y="74"/>
                  </a:cubicBezTo>
                  <a:cubicBezTo>
                    <a:pt x="96" y="74"/>
                    <a:pt x="96" y="74"/>
                    <a:pt x="96" y="74"/>
                  </a:cubicBezTo>
                  <a:cubicBezTo>
                    <a:pt x="96" y="70"/>
                    <a:pt x="95" y="67"/>
                    <a:pt x="94" y="65"/>
                  </a:cubicBezTo>
                  <a:cubicBezTo>
                    <a:pt x="99" y="59"/>
                    <a:pt x="99" y="59"/>
                    <a:pt x="99" y="59"/>
                  </a:cubicBezTo>
                  <a:cubicBezTo>
                    <a:pt x="101" y="64"/>
                    <a:pt x="103" y="69"/>
                    <a:pt x="103" y="74"/>
                  </a:cubicBezTo>
                  <a:cubicBezTo>
                    <a:pt x="117" y="74"/>
                    <a:pt x="117" y="74"/>
                    <a:pt x="117" y="74"/>
                  </a:cubicBezTo>
                  <a:cubicBezTo>
                    <a:pt x="116" y="65"/>
                    <a:pt x="114" y="56"/>
                    <a:pt x="109" y="49"/>
                  </a:cubicBezTo>
                  <a:cubicBezTo>
                    <a:pt x="114" y="44"/>
                    <a:pt x="114" y="44"/>
                    <a:pt x="114" y="44"/>
                  </a:cubicBezTo>
                  <a:cubicBezTo>
                    <a:pt x="114" y="45"/>
                    <a:pt x="114" y="45"/>
                    <a:pt x="114" y="45"/>
                  </a:cubicBezTo>
                  <a:cubicBezTo>
                    <a:pt x="120" y="53"/>
                    <a:pt x="123" y="63"/>
                    <a:pt x="124" y="74"/>
                  </a:cubicBezTo>
                  <a:cubicBezTo>
                    <a:pt x="133" y="74"/>
                    <a:pt x="133" y="74"/>
                    <a:pt x="133" y="74"/>
                  </a:cubicBezTo>
                  <a:cubicBezTo>
                    <a:pt x="133" y="81"/>
                    <a:pt x="133" y="81"/>
                    <a:pt x="133" y="81"/>
                  </a:cubicBezTo>
                  <a:cubicBezTo>
                    <a:pt x="124" y="81"/>
                    <a:pt x="124" y="81"/>
                    <a:pt x="124" y="81"/>
                  </a:cubicBezTo>
                  <a:cubicBezTo>
                    <a:pt x="122" y="110"/>
                    <a:pt x="99" y="133"/>
                    <a:pt x="70" y="135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63" y="144"/>
                    <a:pt x="63" y="144"/>
                    <a:pt x="63" y="144"/>
                  </a:cubicBezTo>
                  <a:cubicBezTo>
                    <a:pt x="63" y="135"/>
                    <a:pt x="63" y="135"/>
                    <a:pt x="63" y="135"/>
                  </a:cubicBezTo>
                  <a:cubicBezTo>
                    <a:pt x="34" y="133"/>
                    <a:pt x="11" y="110"/>
                    <a:pt x="9" y="8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9" y="74"/>
                    <a:pt x="9" y="74"/>
                    <a:pt x="9" y="74"/>
                  </a:cubicBezTo>
                  <a:cubicBezTo>
                    <a:pt x="11" y="45"/>
                    <a:pt x="34" y="21"/>
                    <a:pt x="63" y="20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70" y="10"/>
                    <a:pt x="70" y="10"/>
                    <a:pt x="70" y="10"/>
                  </a:cubicBezTo>
                  <a:cubicBezTo>
                    <a:pt x="70" y="20"/>
                    <a:pt x="70" y="20"/>
                    <a:pt x="70" y="20"/>
                  </a:cubicBezTo>
                  <a:cubicBezTo>
                    <a:pt x="81" y="20"/>
                    <a:pt x="91" y="24"/>
                    <a:pt x="99" y="30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94" y="35"/>
                    <a:pt x="94" y="35"/>
                    <a:pt x="94" y="35"/>
                  </a:cubicBezTo>
                  <a:cubicBezTo>
                    <a:pt x="87" y="30"/>
                    <a:pt x="79" y="27"/>
                    <a:pt x="70" y="27"/>
                  </a:cubicBezTo>
                  <a:cubicBezTo>
                    <a:pt x="70" y="40"/>
                    <a:pt x="70" y="40"/>
                    <a:pt x="70" y="40"/>
                  </a:cubicBezTo>
                  <a:close/>
                  <a:moveTo>
                    <a:pt x="82" y="81"/>
                  </a:moveTo>
                  <a:cubicBezTo>
                    <a:pt x="81" y="87"/>
                    <a:pt x="76" y="92"/>
                    <a:pt x="70" y="93"/>
                  </a:cubicBezTo>
                  <a:cubicBezTo>
                    <a:pt x="70" y="107"/>
                    <a:pt x="70" y="107"/>
                    <a:pt x="70" y="107"/>
                  </a:cubicBezTo>
                  <a:cubicBezTo>
                    <a:pt x="84" y="105"/>
                    <a:pt x="95" y="94"/>
                    <a:pt x="96" y="81"/>
                  </a:cubicBezTo>
                  <a:cubicBezTo>
                    <a:pt x="82" y="81"/>
                    <a:pt x="82" y="81"/>
                    <a:pt x="82" y="81"/>
                  </a:cubicBezTo>
                  <a:close/>
                  <a:moveTo>
                    <a:pt x="63" y="93"/>
                  </a:moveTo>
                  <a:cubicBezTo>
                    <a:pt x="57" y="92"/>
                    <a:pt x="52" y="87"/>
                    <a:pt x="51" y="81"/>
                  </a:cubicBezTo>
                  <a:cubicBezTo>
                    <a:pt x="37" y="81"/>
                    <a:pt x="37" y="81"/>
                    <a:pt x="37" y="81"/>
                  </a:cubicBezTo>
                  <a:cubicBezTo>
                    <a:pt x="38" y="94"/>
                    <a:pt x="49" y="105"/>
                    <a:pt x="63" y="107"/>
                  </a:cubicBezTo>
                  <a:cubicBezTo>
                    <a:pt x="63" y="93"/>
                    <a:pt x="63" y="93"/>
                    <a:pt x="63" y="93"/>
                  </a:cubicBezTo>
                  <a:close/>
                  <a:moveTo>
                    <a:pt x="51" y="74"/>
                  </a:moveTo>
                  <a:cubicBezTo>
                    <a:pt x="52" y="68"/>
                    <a:pt x="57" y="63"/>
                    <a:pt x="63" y="61"/>
                  </a:cubicBezTo>
                  <a:cubicBezTo>
                    <a:pt x="63" y="47"/>
                    <a:pt x="63" y="47"/>
                    <a:pt x="63" y="47"/>
                  </a:cubicBezTo>
                  <a:cubicBezTo>
                    <a:pt x="49" y="49"/>
                    <a:pt x="38" y="60"/>
                    <a:pt x="37" y="74"/>
                  </a:cubicBezTo>
                  <a:cubicBezTo>
                    <a:pt x="51" y="74"/>
                    <a:pt x="51" y="74"/>
                    <a:pt x="51" y="74"/>
                  </a:cubicBezTo>
                  <a:close/>
                  <a:moveTo>
                    <a:pt x="63" y="27"/>
                  </a:moveTo>
                  <a:cubicBezTo>
                    <a:pt x="38" y="28"/>
                    <a:pt x="18" y="49"/>
                    <a:pt x="16" y="74"/>
                  </a:cubicBezTo>
                  <a:cubicBezTo>
                    <a:pt x="30" y="74"/>
                    <a:pt x="30" y="74"/>
                    <a:pt x="30" y="74"/>
                  </a:cubicBezTo>
                  <a:cubicBezTo>
                    <a:pt x="31" y="56"/>
                    <a:pt x="45" y="42"/>
                    <a:pt x="63" y="40"/>
                  </a:cubicBezTo>
                  <a:cubicBezTo>
                    <a:pt x="63" y="27"/>
                    <a:pt x="63" y="27"/>
                    <a:pt x="63" y="27"/>
                  </a:cubicBezTo>
                  <a:close/>
                  <a:moveTo>
                    <a:pt x="63" y="128"/>
                  </a:moveTo>
                  <a:cubicBezTo>
                    <a:pt x="63" y="114"/>
                    <a:pt x="63" y="114"/>
                    <a:pt x="63" y="114"/>
                  </a:cubicBezTo>
                  <a:cubicBezTo>
                    <a:pt x="45" y="112"/>
                    <a:pt x="31" y="98"/>
                    <a:pt x="30" y="81"/>
                  </a:cubicBezTo>
                  <a:cubicBezTo>
                    <a:pt x="16" y="81"/>
                    <a:pt x="16" y="81"/>
                    <a:pt x="16" y="81"/>
                  </a:cubicBezTo>
                  <a:cubicBezTo>
                    <a:pt x="18" y="106"/>
                    <a:pt x="38" y="126"/>
                    <a:pt x="63" y="128"/>
                  </a:cubicBezTo>
                  <a:close/>
                  <a:moveTo>
                    <a:pt x="70" y="114"/>
                  </a:moveTo>
                  <a:cubicBezTo>
                    <a:pt x="70" y="128"/>
                    <a:pt x="70" y="128"/>
                    <a:pt x="70" y="128"/>
                  </a:cubicBezTo>
                  <a:cubicBezTo>
                    <a:pt x="95" y="126"/>
                    <a:pt x="115" y="106"/>
                    <a:pt x="117" y="81"/>
                  </a:cubicBezTo>
                  <a:cubicBezTo>
                    <a:pt x="103" y="81"/>
                    <a:pt x="103" y="81"/>
                    <a:pt x="103" y="81"/>
                  </a:cubicBezTo>
                  <a:cubicBezTo>
                    <a:pt x="102" y="98"/>
                    <a:pt x="88" y="112"/>
                    <a:pt x="70" y="11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7737397" y="996465"/>
            <a:ext cx="2024062" cy="2352675"/>
            <a:chOff x="6921471" y="1458913"/>
            <a:chExt cx="2024062" cy="2352675"/>
          </a:xfrm>
        </p:grpSpPr>
        <p:sp>
          <p:nvSpPr>
            <p:cNvPr id="20" name="MH_Other_4"/>
            <p:cNvSpPr>
              <a:spLocks/>
            </p:cNvSpPr>
            <p:nvPr>
              <p:custDataLst>
                <p:tags r:id="rId1"/>
              </p:custDataLst>
            </p:nvPr>
          </p:nvSpPr>
          <p:spPr bwMode="auto">
            <a:xfrm>
              <a:off x="6921471" y="1458913"/>
              <a:ext cx="2024062" cy="2352675"/>
            </a:xfrm>
            <a:custGeom>
              <a:avLst/>
              <a:gdLst>
                <a:gd name="T0" fmla="*/ 2147483646 w 761"/>
                <a:gd name="T1" fmla="*/ 0 h 885"/>
                <a:gd name="T2" fmla="*/ 2147483646 w 761"/>
                <a:gd name="T3" fmla="*/ 2147483646 h 885"/>
                <a:gd name="T4" fmla="*/ 2147483646 w 761"/>
                <a:gd name="T5" fmla="*/ 2147483646 h 885"/>
                <a:gd name="T6" fmla="*/ 2147483646 w 761"/>
                <a:gd name="T7" fmla="*/ 2147483646 h 885"/>
                <a:gd name="T8" fmla="*/ 2147483646 w 761"/>
                <a:gd name="T9" fmla="*/ 2147483646 h 885"/>
                <a:gd name="T10" fmla="*/ 2147483646 w 761"/>
                <a:gd name="T11" fmla="*/ 2147483646 h 885"/>
                <a:gd name="T12" fmla="*/ 2147483646 w 761"/>
                <a:gd name="T13" fmla="*/ 2147483646 h 885"/>
                <a:gd name="T14" fmla="*/ 0 w 761"/>
                <a:gd name="T15" fmla="*/ 2147483646 h 885"/>
                <a:gd name="T16" fmla="*/ 2147483646 w 761"/>
                <a:gd name="T17" fmla="*/ 2147483646 h 885"/>
                <a:gd name="T18" fmla="*/ 2147483646 w 761"/>
                <a:gd name="T19" fmla="*/ 0 h 88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61" h="885">
                  <a:moveTo>
                    <a:pt x="761" y="0"/>
                  </a:moveTo>
                  <a:cubicBezTo>
                    <a:pt x="653" y="1"/>
                    <a:pt x="545" y="22"/>
                    <a:pt x="442" y="63"/>
                  </a:cubicBezTo>
                  <a:cubicBezTo>
                    <a:pt x="409" y="79"/>
                    <a:pt x="378" y="98"/>
                    <a:pt x="347" y="120"/>
                  </a:cubicBezTo>
                  <a:cubicBezTo>
                    <a:pt x="207" y="221"/>
                    <a:pt x="173" y="332"/>
                    <a:pt x="112" y="487"/>
                  </a:cubicBezTo>
                  <a:cubicBezTo>
                    <a:pt x="100" y="517"/>
                    <a:pt x="82" y="548"/>
                    <a:pt x="75" y="580"/>
                  </a:cubicBezTo>
                  <a:cubicBezTo>
                    <a:pt x="68" y="615"/>
                    <a:pt x="76" y="627"/>
                    <a:pt x="83" y="645"/>
                  </a:cubicBezTo>
                  <a:cubicBezTo>
                    <a:pt x="94" y="670"/>
                    <a:pt x="93" y="686"/>
                    <a:pt x="82" y="712"/>
                  </a:cubicBezTo>
                  <a:cubicBezTo>
                    <a:pt x="55" y="770"/>
                    <a:pt x="30" y="829"/>
                    <a:pt x="0" y="885"/>
                  </a:cubicBezTo>
                  <a:cubicBezTo>
                    <a:pt x="761" y="885"/>
                    <a:pt x="761" y="885"/>
                    <a:pt x="761" y="885"/>
                  </a:cubicBezTo>
                  <a:cubicBezTo>
                    <a:pt x="761" y="0"/>
                    <a:pt x="761" y="0"/>
                    <a:pt x="7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25" name="MH_Other_9"/>
            <p:cNvSpPr>
              <a:spLocks noEditPoints="1"/>
            </p:cNvSpPr>
            <p:nvPr>
              <p:custDataLst>
                <p:tags r:id="rId2"/>
              </p:custDataLst>
            </p:nvPr>
          </p:nvSpPr>
          <p:spPr bwMode="auto">
            <a:xfrm>
              <a:off x="8046980" y="3117690"/>
              <a:ext cx="347663" cy="400050"/>
            </a:xfrm>
            <a:custGeom>
              <a:avLst/>
              <a:gdLst>
                <a:gd name="T0" fmla="*/ 2147483646 w 131"/>
                <a:gd name="T1" fmla="*/ 2147483646 h 151"/>
                <a:gd name="T2" fmla="*/ 2147483646 w 131"/>
                <a:gd name="T3" fmla="*/ 2147483646 h 151"/>
                <a:gd name="T4" fmla="*/ 2147483646 w 131"/>
                <a:gd name="T5" fmla="*/ 2147483646 h 151"/>
                <a:gd name="T6" fmla="*/ 2147483646 w 131"/>
                <a:gd name="T7" fmla="*/ 2147483646 h 151"/>
                <a:gd name="T8" fmla="*/ 2147483646 w 131"/>
                <a:gd name="T9" fmla="*/ 2147483646 h 151"/>
                <a:gd name="T10" fmla="*/ 2147483646 w 131"/>
                <a:gd name="T11" fmla="*/ 2147483646 h 151"/>
                <a:gd name="T12" fmla="*/ 2147483646 w 131"/>
                <a:gd name="T13" fmla="*/ 2147483646 h 151"/>
                <a:gd name="T14" fmla="*/ 2147483646 w 131"/>
                <a:gd name="T15" fmla="*/ 2147483646 h 151"/>
                <a:gd name="T16" fmla="*/ 2147483646 w 131"/>
                <a:gd name="T17" fmla="*/ 2147483646 h 151"/>
                <a:gd name="T18" fmla="*/ 2147483646 w 131"/>
                <a:gd name="T19" fmla="*/ 2147483646 h 151"/>
                <a:gd name="T20" fmla="*/ 2147483646 w 131"/>
                <a:gd name="T21" fmla="*/ 2147483646 h 151"/>
                <a:gd name="T22" fmla="*/ 2147483646 w 131"/>
                <a:gd name="T23" fmla="*/ 2147483646 h 151"/>
                <a:gd name="T24" fmla="*/ 2147483646 w 131"/>
                <a:gd name="T25" fmla="*/ 2147483646 h 151"/>
                <a:gd name="T26" fmla="*/ 2147483646 w 131"/>
                <a:gd name="T27" fmla="*/ 2147483646 h 151"/>
                <a:gd name="T28" fmla="*/ 2147483646 w 131"/>
                <a:gd name="T29" fmla="*/ 2147483646 h 151"/>
                <a:gd name="T30" fmla="*/ 2147483646 w 131"/>
                <a:gd name="T31" fmla="*/ 2147483646 h 151"/>
                <a:gd name="T32" fmla="*/ 2147483646 w 131"/>
                <a:gd name="T33" fmla="*/ 2147483646 h 151"/>
                <a:gd name="T34" fmla="*/ 2147483646 w 131"/>
                <a:gd name="T35" fmla="*/ 2147483646 h 151"/>
                <a:gd name="T36" fmla="*/ 2147483646 w 131"/>
                <a:gd name="T37" fmla="*/ 2147483646 h 151"/>
                <a:gd name="T38" fmla="*/ 2147483646 w 131"/>
                <a:gd name="T39" fmla="*/ 2147483646 h 151"/>
                <a:gd name="T40" fmla="*/ 2147483646 w 131"/>
                <a:gd name="T41" fmla="*/ 2147483646 h 151"/>
                <a:gd name="T42" fmla="*/ 2147483646 w 131"/>
                <a:gd name="T43" fmla="*/ 2147483646 h 151"/>
                <a:gd name="T44" fmla="*/ 2147483646 w 131"/>
                <a:gd name="T45" fmla="*/ 2147483646 h 151"/>
                <a:gd name="T46" fmla="*/ 2147483646 w 131"/>
                <a:gd name="T47" fmla="*/ 0 h 151"/>
                <a:gd name="T48" fmla="*/ 2147483646 w 131"/>
                <a:gd name="T49" fmla="*/ 2147483646 h 151"/>
                <a:gd name="T50" fmla="*/ 2147483646 w 131"/>
                <a:gd name="T51" fmla="*/ 0 h 151"/>
                <a:gd name="T52" fmla="*/ 2147483646 w 131"/>
                <a:gd name="T53" fmla="*/ 2147483646 h 151"/>
                <a:gd name="T54" fmla="*/ 2147483646 w 131"/>
                <a:gd name="T55" fmla="*/ 2147483646 h 151"/>
                <a:gd name="T56" fmla="*/ 2147483646 w 131"/>
                <a:gd name="T57" fmla="*/ 2147483646 h 151"/>
                <a:gd name="T58" fmla="*/ 2147483646 w 131"/>
                <a:gd name="T59" fmla="*/ 2147483646 h 151"/>
                <a:gd name="T60" fmla="*/ 2147483646 w 131"/>
                <a:gd name="T61" fmla="*/ 2147483646 h 151"/>
                <a:gd name="T62" fmla="*/ 2147483646 w 131"/>
                <a:gd name="T63" fmla="*/ 2147483646 h 151"/>
                <a:gd name="T64" fmla="*/ 2147483646 w 131"/>
                <a:gd name="T65" fmla="*/ 2147483646 h 151"/>
                <a:gd name="T66" fmla="*/ 2147483646 w 131"/>
                <a:gd name="T67" fmla="*/ 2147483646 h 151"/>
                <a:gd name="T68" fmla="*/ 2147483646 w 131"/>
                <a:gd name="T69" fmla="*/ 2147483646 h 151"/>
                <a:gd name="T70" fmla="*/ 2147483646 w 131"/>
                <a:gd name="T71" fmla="*/ 2147483646 h 151"/>
                <a:gd name="T72" fmla="*/ 2147483646 w 131"/>
                <a:gd name="T73" fmla="*/ 2147483646 h 151"/>
                <a:gd name="T74" fmla="*/ 2147483646 w 131"/>
                <a:gd name="T75" fmla="*/ 2147483646 h 151"/>
                <a:gd name="T76" fmla="*/ 2147483646 w 131"/>
                <a:gd name="T77" fmla="*/ 2147483646 h 151"/>
                <a:gd name="T78" fmla="*/ 2147483646 w 131"/>
                <a:gd name="T79" fmla="*/ 2147483646 h 151"/>
                <a:gd name="T80" fmla="*/ 0 w 131"/>
                <a:gd name="T81" fmla="*/ 2147483646 h 151"/>
                <a:gd name="T82" fmla="*/ 2147483646 w 131"/>
                <a:gd name="T83" fmla="*/ 2147483646 h 151"/>
                <a:gd name="T84" fmla="*/ 2147483646 w 131"/>
                <a:gd name="T85" fmla="*/ 2147483646 h 151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0" t="0" r="r" b="b"/>
              <a:pathLst>
                <a:path w="131" h="151">
                  <a:moveTo>
                    <a:pt x="48" y="130"/>
                  </a:moveTo>
                  <a:cubicBezTo>
                    <a:pt x="83" y="130"/>
                    <a:pt x="83" y="130"/>
                    <a:pt x="83" y="130"/>
                  </a:cubicBezTo>
                  <a:cubicBezTo>
                    <a:pt x="84" y="130"/>
                    <a:pt x="86" y="131"/>
                    <a:pt x="86" y="132"/>
                  </a:cubicBezTo>
                  <a:cubicBezTo>
                    <a:pt x="86" y="136"/>
                    <a:pt x="86" y="136"/>
                    <a:pt x="86" y="136"/>
                  </a:cubicBezTo>
                  <a:cubicBezTo>
                    <a:pt x="86" y="137"/>
                    <a:pt x="84" y="138"/>
                    <a:pt x="83" y="138"/>
                  </a:cubicBezTo>
                  <a:cubicBezTo>
                    <a:pt x="48" y="138"/>
                    <a:pt x="48" y="138"/>
                    <a:pt x="48" y="138"/>
                  </a:cubicBezTo>
                  <a:cubicBezTo>
                    <a:pt x="46" y="138"/>
                    <a:pt x="45" y="137"/>
                    <a:pt x="45" y="136"/>
                  </a:cubicBezTo>
                  <a:cubicBezTo>
                    <a:pt x="45" y="132"/>
                    <a:pt x="45" y="132"/>
                    <a:pt x="45" y="132"/>
                  </a:cubicBezTo>
                  <a:cubicBezTo>
                    <a:pt x="45" y="131"/>
                    <a:pt x="46" y="130"/>
                    <a:pt x="48" y="130"/>
                  </a:cubicBezTo>
                  <a:cubicBezTo>
                    <a:pt x="48" y="130"/>
                    <a:pt x="48" y="130"/>
                    <a:pt x="48" y="130"/>
                  </a:cubicBezTo>
                  <a:close/>
                  <a:moveTo>
                    <a:pt x="78" y="143"/>
                  </a:moveTo>
                  <a:cubicBezTo>
                    <a:pt x="78" y="147"/>
                    <a:pt x="78" y="147"/>
                    <a:pt x="78" y="147"/>
                  </a:cubicBezTo>
                  <a:cubicBezTo>
                    <a:pt x="78" y="149"/>
                    <a:pt x="76" y="151"/>
                    <a:pt x="74" y="151"/>
                  </a:cubicBezTo>
                  <a:cubicBezTo>
                    <a:pt x="57" y="151"/>
                    <a:pt x="57" y="151"/>
                    <a:pt x="57" y="151"/>
                  </a:cubicBezTo>
                  <a:cubicBezTo>
                    <a:pt x="54" y="151"/>
                    <a:pt x="52" y="149"/>
                    <a:pt x="52" y="147"/>
                  </a:cubicBezTo>
                  <a:cubicBezTo>
                    <a:pt x="52" y="143"/>
                    <a:pt x="52" y="143"/>
                    <a:pt x="52" y="143"/>
                  </a:cubicBezTo>
                  <a:cubicBezTo>
                    <a:pt x="78" y="143"/>
                    <a:pt x="78" y="143"/>
                    <a:pt x="78" y="143"/>
                  </a:cubicBezTo>
                  <a:close/>
                  <a:moveTo>
                    <a:pt x="65" y="34"/>
                  </a:moveTo>
                  <a:cubicBezTo>
                    <a:pt x="84" y="34"/>
                    <a:pt x="99" y="49"/>
                    <a:pt x="99" y="68"/>
                  </a:cubicBezTo>
                  <a:cubicBezTo>
                    <a:pt x="99" y="89"/>
                    <a:pt x="82" y="94"/>
                    <a:pt x="82" y="125"/>
                  </a:cubicBezTo>
                  <a:cubicBezTo>
                    <a:pt x="49" y="125"/>
                    <a:pt x="49" y="125"/>
                    <a:pt x="49" y="125"/>
                  </a:cubicBezTo>
                  <a:cubicBezTo>
                    <a:pt x="49" y="94"/>
                    <a:pt x="31" y="89"/>
                    <a:pt x="31" y="68"/>
                  </a:cubicBezTo>
                  <a:cubicBezTo>
                    <a:pt x="31" y="49"/>
                    <a:pt x="47" y="34"/>
                    <a:pt x="65" y="34"/>
                  </a:cubicBezTo>
                  <a:cubicBezTo>
                    <a:pt x="65" y="34"/>
                    <a:pt x="65" y="34"/>
                    <a:pt x="65" y="34"/>
                  </a:cubicBezTo>
                  <a:close/>
                  <a:moveTo>
                    <a:pt x="70" y="40"/>
                  </a:moveTo>
                  <a:cubicBezTo>
                    <a:pt x="72" y="41"/>
                    <a:pt x="72" y="41"/>
                    <a:pt x="72" y="41"/>
                  </a:cubicBezTo>
                  <a:cubicBezTo>
                    <a:pt x="76" y="42"/>
                    <a:pt x="80" y="44"/>
                    <a:pt x="83" y="46"/>
                  </a:cubicBezTo>
                  <a:cubicBezTo>
                    <a:pt x="82" y="46"/>
                    <a:pt x="80" y="45"/>
                    <a:pt x="79" y="45"/>
                  </a:cubicBezTo>
                  <a:cubicBezTo>
                    <a:pt x="76" y="44"/>
                    <a:pt x="76" y="44"/>
                    <a:pt x="76" y="44"/>
                  </a:cubicBezTo>
                  <a:cubicBezTo>
                    <a:pt x="74" y="44"/>
                    <a:pt x="73" y="44"/>
                    <a:pt x="71" y="43"/>
                  </a:cubicBezTo>
                  <a:cubicBezTo>
                    <a:pt x="69" y="44"/>
                    <a:pt x="66" y="44"/>
                    <a:pt x="64" y="45"/>
                  </a:cubicBezTo>
                  <a:cubicBezTo>
                    <a:pt x="59" y="46"/>
                    <a:pt x="54" y="49"/>
                    <a:pt x="50" y="53"/>
                  </a:cubicBezTo>
                  <a:cubicBezTo>
                    <a:pt x="49" y="55"/>
                    <a:pt x="49" y="55"/>
                    <a:pt x="49" y="55"/>
                  </a:cubicBezTo>
                  <a:cubicBezTo>
                    <a:pt x="45" y="59"/>
                    <a:pt x="43" y="63"/>
                    <a:pt x="42" y="68"/>
                  </a:cubicBezTo>
                  <a:cubicBezTo>
                    <a:pt x="41" y="72"/>
                    <a:pt x="41" y="72"/>
                    <a:pt x="41" y="72"/>
                  </a:cubicBezTo>
                  <a:cubicBezTo>
                    <a:pt x="40" y="75"/>
                    <a:pt x="40" y="78"/>
                    <a:pt x="40" y="81"/>
                  </a:cubicBezTo>
                  <a:cubicBezTo>
                    <a:pt x="40" y="80"/>
                    <a:pt x="39" y="78"/>
                    <a:pt x="38" y="77"/>
                  </a:cubicBezTo>
                  <a:cubicBezTo>
                    <a:pt x="38" y="74"/>
                    <a:pt x="38" y="74"/>
                    <a:pt x="38" y="74"/>
                  </a:cubicBezTo>
                  <a:cubicBezTo>
                    <a:pt x="37" y="70"/>
                    <a:pt x="37" y="66"/>
                    <a:pt x="38" y="62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40" y="56"/>
                    <a:pt x="42" y="53"/>
                    <a:pt x="45" y="49"/>
                  </a:cubicBezTo>
                  <a:cubicBezTo>
                    <a:pt x="47" y="47"/>
                    <a:pt x="47" y="47"/>
                    <a:pt x="47" y="47"/>
                  </a:cubicBezTo>
                  <a:cubicBezTo>
                    <a:pt x="50" y="44"/>
                    <a:pt x="54" y="42"/>
                    <a:pt x="58" y="41"/>
                  </a:cubicBezTo>
                  <a:cubicBezTo>
                    <a:pt x="61" y="40"/>
                    <a:pt x="63" y="40"/>
                    <a:pt x="65" y="40"/>
                  </a:cubicBezTo>
                  <a:cubicBezTo>
                    <a:pt x="67" y="40"/>
                    <a:pt x="68" y="40"/>
                    <a:pt x="70" y="40"/>
                  </a:cubicBezTo>
                  <a:cubicBezTo>
                    <a:pt x="70" y="40"/>
                    <a:pt x="70" y="40"/>
                    <a:pt x="70" y="40"/>
                  </a:cubicBezTo>
                  <a:close/>
                  <a:moveTo>
                    <a:pt x="62" y="0"/>
                  </a:moveTo>
                  <a:cubicBezTo>
                    <a:pt x="70" y="0"/>
                    <a:pt x="70" y="0"/>
                    <a:pt x="70" y="0"/>
                  </a:cubicBezTo>
                  <a:cubicBezTo>
                    <a:pt x="70" y="23"/>
                    <a:pt x="70" y="23"/>
                    <a:pt x="70" y="23"/>
                  </a:cubicBezTo>
                  <a:cubicBezTo>
                    <a:pt x="68" y="23"/>
                    <a:pt x="67" y="23"/>
                    <a:pt x="66" y="23"/>
                  </a:cubicBezTo>
                  <a:cubicBezTo>
                    <a:pt x="64" y="23"/>
                    <a:pt x="63" y="23"/>
                    <a:pt x="62" y="23"/>
                  </a:cubicBezTo>
                  <a:cubicBezTo>
                    <a:pt x="62" y="0"/>
                    <a:pt x="62" y="0"/>
                    <a:pt x="62" y="0"/>
                  </a:cubicBezTo>
                  <a:close/>
                  <a:moveTo>
                    <a:pt x="109" y="16"/>
                  </a:moveTo>
                  <a:cubicBezTo>
                    <a:pt x="115" y="22"/>
                    <a:pt x="115" y="22"/>
                    <a:pt x="115" y="22"/>
                  </a:cubicBezTo>
                  <a:cubicBezTo>
                    <a:pt x="99" y="37"/>
                    <a:pt x="99" y="37"/>
                    <a:pt x="99" y="37"/>
                  </a:cubicBezTo>
                  <a:cubicBezTo>
                    <a:pt x="97" y="35"/>
                    <a:pt x="95" y="33"/>
                    <a:pt x="93" y="32"/>
                  </a:cubicBezTo>
                  <a:cubicBezTo>
                    <a:pt x="109" y="16"/>
                    <a:pt x="109" y="16"/>
                    <a:pt x="109" y="16"/>
                  </a:cubicBezTo>
                  <a:close/>
                  <a:moveTo>
                    <a:pt x="34" y="102"/>
                  </a:moveTo>
                  <a:cubicBezTo>
                    <a:pt x="22" y="114"/>
                    <a:pt x="22" y="114"/>
                    <a:pt x="22" y="114"/>
                  </a:cubicBezTo>
                  <a:cubicBezTo>
                    <a:pt x="17" y="108"/>
                    <a:pt x="17" y="108"/>
                    <a:pt x="17" y="108"/>
                  </a:cubicBezTo>
                  <a:cubicBezTo>
                    <a:pt x="29" y="96"/>
                    <a:pt x="29" y="96"/>
                    <a:pt x="29" y="96"/>
                  </a:cubicBezTo>
                  <a:cubicBezTo>
                    <a:pt x="31" y="98"/>
                    <a:pt x="32" y="100"/>
                    <a:pt x="34" y="102"/>
                  </a:cubicBezTo>
                  <a:cubicBezTo>
                    <a:pt x="34" y="102"/>
                    <a:pt x="34" y="102"/>
                    <a:pt x="34" y="102"/>
                  </a:cubicBezTo>
                  <a:close/>
                  <a:moveTo>
                    <a:pt x="22" y="16"/>
                  </a:moveTo>
                  <a:cubicBezTo>
                    <a:pt x="17" y="22"/>
                    <a:pt x="17" y="22"/>
                    <a:pt x="17" y="22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4" y="35"/>
                    <a:pt x="36" y="33"/>
                    <a:pt x="38" y="32"/>
                  </a:cubicBezTo>
                  <a:cubicBezTo>
                    <a:pt x="22" y="16"/>
                    <a:pt x="22" y="16"/>
                    <a:pt x="22" y="16"/>
                  </a:cubicBezTo>
                  <a:close/>
                  <a:moveTo>
                    <a:pt x="97" y="102"/>
                  </a:moveTo>
                  <a:cubicBezTo>
                    <a:pt x="109" y="114"/>
                    <a:pt x="109" y="114"/>
                    <a:pt x="109" y="114"/>
                  </a:cubicBezTo>
                  <a:cubicBezTo>
                    <a:pt x="115" y="108"/>
                    <a:pt x="115" y="108"/>
                    <a:pt x="115" y="108"/>
                  </a:cubicBezTo>
                  <a:cubicBezTo>
                    <a:pt x="102" y="96"/>
                    <a:pt x="102" y="96"/>
                    <a:pt x="102" y="96"/>
                  </a:cubicBezTo>
                  <a:cubicBezTo>
                    <a:pt x="101" y="98"/>
                    <a:pt x="99" y="100"/>
                    <a:pt x="97" y="102"/>
                  </a:cubicBezTo>
                  <a:cubicBezTo>
                    <a:pt x="97" y="102"/>
                    <a:pt x="97" y="102"/>
                    <a:pt x="97" y="102"/>
                  </a:cubicBezTo>
                  <a:close/>
                  <a:moveTo>
                    <a:pt x="131" y="61"/>
                  </a:moveTo>
                  <a:cubicBezTo>
                    <a:pt x="131" y="69"/>
                    <a:pt x="131" y="69"/>
                    <a:pt x="131" y="69"/>
                  </a:cubicBezTo>
                  <a:cubicBezTo>
                    <a:pt x="112" y="69"/>
                    <a:pt x="112" y="69"/>
                    <a:pt x="112" y="69"/>
                  </a:cubicBezTo>
                  <a:cubicBezTo>
                    <a:pt x="112" y="69"/>
                    <a:pt x="112" y="68"/>
                    <a:pt x="112" y="68"/>
                  </a:cubicBezTo>
                  <a:cubicBezTo>
                    <a:pt x="112" y="66"/>
                    <a:pt x="111" y="63"/>
                    <a:pt x="111" y="61"/>
                  </a:cubicBezTo>
                  <a:cubicBezTo>
                    <a:pt x="131" y="61"/>
                    <a:pt x="131" y="61"/>
                    <a:pt x="131" y="61"/>
                  </a:cubicBezTo>
                  <a:close/>
                  <a:moveTo>
                    <a:pt x="20" y="69"/>
                  </a:moveTo>
                  <a:cubicBezTo>
                    <a:pt x="0" y="69"/>
                    <a:pt x="0" y="69"/>
                    <a:pt x="0" y="69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20" y="61"/>
                    <a:pt x="20" y="61"/>
                    <a:pt x="20" y="61"/>
                  </a:cubicBezTo>
                  <a:cubicBezTo>
                    <a:pt x="20" y="63"/>
                    <a:pt x="20" y="66"/>
                    <a:pt x="20" y="68"/>
                  </a:cubicBezTo>
                  <a:cubicBezTo>
                    <a:pt x="20" y="68"/>
                    <a:pt x="20" y="69"/>
                    <a:pt x="20" y="69"/>
                  </a:cubicBezTo>
                  <a:cubicBezTo>
                    <a:pt x="20" y="69"/>
                    <a:pt x="20" y="69"/>
                    <a:pt x="20" y="6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-1029214" y="284492"/>
            <a:ext cx="1932300" cy="711939"/>
            <a:chOff x="3326229" y="1954572"/>
            <a:chExt cx="1932300" cy="711939"/>
          </a:xfrm>
        </p:grpSpPr>
        <p:sp>
          <p:nvSpPr>
            <p:cNvPr id="8" name="圆角矩形 7"/>
            <p:cNvSpPr/>
            <p:nvPr/>
          </p:nvSpPr>
          <p:spPr>
            <a:xfrm rot="5400000">
              <a:off x="3936409" y="1344392"/>
              <a:ext cx="711939" cy="1932300"/>
            </a:xfrm>
            <a:prstGeom prst="roundRect">
              <a:avLst>
                <a:gd name="adj" fmla="val 50000"/>
              </a:avLst>
            </a:prstGeom>
            <a:ln w="19050">
              <a:solidFill>
                <a:schemeClr val="bg1"/>
              </a:solidFill>
            </a:ln>
            <a:effectLst>
              <a:outerShdw blurRad="127000" dist="508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4376088" y="1954572"/>
              <a:ext cx="88244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spc="300">
                  <a:solidFill>
                    <a:schemeClr val="bg1"/>
                  </a:solidFill>
                  <a:latin typeface="Impact" panose="020B0806030902050204" pitchFamily="34" charset="0"/>
                </a:rPr>
                <a:t>01</a:t>
              </a:r>
              <a:endParaRPr lang="zh-CN" altLang="en-US" sz="4000" spc="30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</p:grpSp>
      <p:sp>
        <p:nvSpPr>
          <p:cNvPr id="13" name="圆角矩形 12"/>
          <p:cNvSpPr/>
          <p:nvPr/>
        </p:nvSpPr>
        <p:spPr>
          <a:xfrm>
            <a:off x="1070951" y="280461"/>
            <a:ext cx="3318169" cy="720000"/>
          </a:xfrm>
          <a:prstGeom prst="roundRect">
            <a:avLst>
              <a:gd name="adj" fmla="val 50000"/>
            </a:avLst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sp>
        <p:nvSpPr>
          <p:cNvPr id="14" name="文本框 13"/>
          <p:cNvSpPr txBox="1"/>
          <p:nvPr/>
        </p:nvSpPr>
        <p:spPr>
          <a:xfrm>
            <a:off x="1286143" y="374820"/>
            <a:ext cx="32014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>
                <a:solidFill>
                  <a:schemeClr val="tx1">
                    <a:lumMod val="75000"/>
                    <a:lumOff val="25000"/>
                  </a:schemeClr>
                </a:solidFill>
              </a:rPr>
              <a:t>研究目的和意义</a:t>
            </a:r>
          </a:p>
        </p:txBody>
      </p:sp>
      <p:sp>
        <p:nvSpPr>
          <p:cNvPr id="17" name="矩形 16"/>
          <p:cNvSpPr/>
          <p:nvPr/>
        </p:nvSpPr>
        <p:spPr>
          <a:xfrm>
            <a:off x="0" y="6572250"/>
            <a:ext cx="12192000" cy="285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 32"/>
          <p:cNvSpPr/>
          <p:nvPr/>
        </p:nvSpPr>
        <p:spPr>
          <a:xfrm>
            <a:off x="416719" y="1339296"/>
            <a:ext cx="6403265" cy="4377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/>
              <a:t>       </a:t>
            </a:r>
            <a:r>
              <a:rPr lang="zh-CN" altLang="zh-CN"/>
              <a:t>本论文针对传统智能家居系统</a:t>
            </a:r>
            <a:r>
              <a:rPr lang="zh-CN" altLang="zh-CN">
                <a:solidFill>
                  <a:schemeClr val="accent6"/>
                </a:solidFill>
              </a:rPr>
              <a:t>布线困难</a:t>
            </a:r>
            <a:r>
              <a:rPr lang="zh-CN" altLang="zh-CN"/>
              <a:t>、</a:t>
            </a:r>
            <a:r>
              <a:rPr lang="zh-CN" altLang="zh-CN">
                <a:solidFill>
                  <a:srgbClr val="FF0000"/>
                </a:solidFill>
              </a:rPr>
              <a:t>成本高昂</a:t>
            </a:r>
            <a:r>
              <a:rPr lang="zh-CN" altLang="zh-CN"/>
              <a:t>和</a:t>
            </a:r>
            <a:r>
              <a:rPr lang="zh-CN" altLang="zh-CN">
                <a:solidFill>
                  <a:srgbClr val="FF0000"/>
                </a:solidFill>
              </a:rPr>
              <a:t>使用不便</a:t>
            </a:r>
            <a:r>
              <a:rPr lang="zh-CN" altLang="zh-CN"/>
              <a:t>的问题，分析了</a:t>
            </a:r>
            <a:r>
              <a:rPr lang="en-US" altLang="zh-CN" err="1">
                <a:solidFill>
                  <a:srgbClr val="FF0000"/>
                </a:solidFill>
              </a:rPr>
              <a:t>CC2530</a:t>
            </a:r>
            <a:r>
              <a:rPr lang="zh-CN" altLang="zh-CN">
                <a:solidFill>
                  <a:srgbClr val="FF0000"/>
                </a:solidFill>
              </a:rPr>
              <a:t>开发板</a:t>
            </a:r>
            <a:r>
              <a:rPr lang="zh-CN" altLang="zh-CN"/>
              <a:t>、</a:t>
            </a:r>
            <a:r>
              <a:rPr lang="zh-CN" altLang="en-US">
                <a:solidFill>
                  <a:srgbClr val="FF0000"/>
                </a:solidFill>
              </a:rPr>
              <a:t>传感器</a:t>
            </a:r>
            <a:r>
              <a:rPr lang="zh-CN" altLang="en-US"/>
              <a:t>、</a:t>
            </a:r>
            <a:r>
              <a:rPr lang="en-US" altLang="zh-CN">
                <a:solidFill>
                  <a:srgbClr val="FF0000"/>
                </a:solidFill>
              </a:rPr>
              <a:t>ZigBee</a:t>
            </a:r>
            <a:r>
              <a:rPr lang="zh-CN" altLang="zh-CN">
                <a:solidFill>
                  <a:srgbClr val="FF0000"/>
                </a:solidFill>
              </a:rPr>
              <a:t>协议栈</a:t>
            </a:r>
            <a:r>
              <a:rPr lang="zh-CN" altLang="zh-CN"/>
              <a:t>、</a:t>
            </a:r>
            <a:r>
              <a:rPr lang="zh-CN" altLang="zh-CN">
                <a:solidFill>
                  <a:srgbClr val="FF0000"/>
                </a:solidFill>
              </a:rPr>
              <a:t>网关</a:t>
            </a:r>
            <a:r>
              <a:rPr lang="zh-CN" altLang="zh-CN"/>
              <a:t>、</a:t>
            </a:r>
            <a:r>
              <a:rPr lang="en-US" altLang="zh-CN">
                <a:solidFill>
                  <a:srgbClr val="FF0000"/>
                </a:solidFill>
              </a:rPr>
              <a:t>MySQL</a:t>
            </a:r>
            <a:r>
              <a:rPr lang="zh-CN" altLang="zh-CN">
                <a:solidFill>
                  <a:srgbClr val="FF0000"/>
                </a:solidFill>
              </a:rPr>
              <a:t>数据库</a:t>
            </a:r>
            <a:r>
              <a:rPr lang="zh-CN" altLang="zh-CN"/>
              <a:t>、</a:t>
            </a:r>
            <a:r>
              <a:rPr lang="en-US" altLang="zh-CN">
                <a:solidFill>
                  <a:srgbClr val="FF0000"/>
                </a:solidFill>
              </a:rPr>
              <a:t>Android</a:t>
            </a:r>
            <a:r>
              <a:rPr lang="zh-CN" altLang="zh-CN">
                <a:solidFill>
                  <a:srgbClr val="FF0000"/>
                </a:solidFill>
              </a:rPr>
              <a:t>客户端</a:t>
            </a:r>
            <a:r>
              <a:rPr lang="zh-CN" altLang="zh-CN"/>
              <a:t>等物联网技术的特点，在此基础上设计了以</a:t>
            </a:r>
            <a:r>
              <a:rPr lang="en-US" altLang="zh-CN" err="1"/>
              <a:t>CC2530</a:t>
            </a:r>
            <a:r>
              <a:rPr lang="zh-CN" altLang="zh-CN"/>
              <a:t>为主控制器，传感器为终端采集设备，家居电器为终端控制设备，服务器和数据库作为数据接收、处理、存储设备，</a:t>
            </a:r>
            <a:r>
              <a:rPr lang="en-US" altLang="zh-CN"/>
              <a:t>Android</a:t>
            </a:r>
            <a:r>
              <a:rPr lang="zh-CN" altLang="zh-CN"/>
              <a:t>客户端作为显示设备。用户可以通过手机</a:t>
            </a:r>
            <a:r>
              <a:rPr lang="en-US" altLang="zh-CN"/>
              <a:t>APP</a:t>
            </a:r>
            <a:r>
              <a:rPr lang="zh-CN" altLang="zh-CN"/>
              <a:t>实时查看家居的</a:t>
            </a:r>
            <a:r>
              <a:rPr lang="zh-CN" altLang="zh-CN">
                <a:solidFill>
                  <a:srgbClr val="FF0000"/>
                </a:solidFill>
              </a:rPr>
              <a:t>温度</a:t>
            </a:r>
            <a:r>
              <a:rPr lang="zh-CN" altLang="zh-CN"/>
              <a:t>、</a:t>
            </a:r>
            <a:r>
              <a:rPr lang="zh-CN" altLang="zh-CN">
                <a:solidFill>
                  <a:srgbClr val="FF0000"/>
                </a:solidFill>
              </a:rPr>
              <a:t>湿度</a:t>
            </a:r>
            <a:r>
              <a:rPr lang="zh-CN" altLang="zh-CN"/>
              <a:t>、</a:t>
            </a:r>
            <a:r>
              <a:rPr lang="zh-CN" altLang="zh-CN">
                <a:solidFill>
                  <a:srgbClr val="FF0000"/>
                </a:solidFill>
              </a:rPr>
              <a:t>烟雾浓度和光照强度</a:t>
            </a:r>
            <a:r>
              <a:rPr lang="zh-CN" altLang="zh-CN"/>
              <a:t>，并使用手机远程操控</a:t>
            </a:r>
            <a:r>
              <a:rPr lang="zh-CN" altLang="zh-CN">
                <a:solidFill>
                  <a:srgbClr val="FF0000"/>
                </a:solidFill>
              </a:rPr>
              <a:t>风扇、电灯和蜂鸣器</a:t>
            </a:r>
            <a:r>
              <a:rPr lang="zh-CN" altLang="zh-CN"/>
              <a:t>，同时用户也可以查看</a:t>
            </a:r>
            <a:r>
              <a:rPr lang="zh-CN" altLang="zh-CN">
                <a:solidFill>
                  <a:srgbClr val="FF0000"/>
                </a:solidFill>
              </a:rPr>
              <a:t>统计数据</a:t>
            </a:r>
            <a:r>
              <a:rPr lang="zh-CN" altLang="zh-CN"/>
              <a:t>和并以</a:t>
            </a:r>
            <a:r>
              <a:rPr lang="en-US" altLang="zh-CN">
                <a:solidFill>
                  <a:srgbClr val="FF0000"/>
                </a:solidFill>
              </a:rPr>
              <a:t>Excel</a:t>
            </a:r>
            <a:r>
              <a:rPr lang="zh-CN" altLang="zh-CN">
                <a:solidFill>
                  <a:srgbClr val="FF0000"/>
                </a:solidFill>
              </a:rPr>
              <a:t>表格</a:t>
            </a:r>
            <a:r>
              <a:rPr lang="zh-CN" altLang="zh-CN"/>
              <a:t>导出，如果出现异常情况，系统会自动启动蜂鸣器</a:t>
            </a:r>
            <a:r>
              <a:rPr lang="zh-CN" altLang="zh-CN">
                <a:solidFill>
                  <a:srgbClr val="FF0000"/>
                </a:solidFill>
              </a:rPr>
              <a:t>报警</a:t>
            </a:r>
            <a:r>
              <a:rPr lang="zh-CN" altLang="zh-CN"/>
              <a:t>并用</a:t>
            </a:r>
            <a:r>
              <a:rPr lang="zh-CN" altLang="zh-CN">
                <a:solidFill>
                  <a:srgbClr val="FF0000"/>
                </a:solidFill>
              </a:rPr>
              <a:t>邮件</a:t>
            </a:r>
            <a:r>
              <a:rPr lang="zh-CN" altLang="zh-CN"/>
              <a:t>通知用户。通过该系统的使用，提供给用户一个</a:t>
            </a:r>
            <a:r>
              <a:rPr lang="zh-CN" altLang="zh-CN">
                <a:solidFill>
                  <a:srgbClr val="FF0000"/>
                </a:solidFill>
              </a:rPr>
              <a:t>安全、智能、便捷、舒适</a:t>
            </a:r>
            <a:r>
              <a:rPr lang="zh-CN" altLang="zh-CN"/>
              <a:t>的居住环境。</a:t>
            </a:r>
            <a:endParaRPr lang="en-US" altLang="zh-CN"/>
          </a:p>
          <a:p>
            <a:pPr>
              <a:lnSpc>
                <a:spcPct val="130000"/>
              </a:lnSpc>
            </a:pPr>
            <a:r>
              <a:rPr lang="zh-CN" altLang="zh-CN"/>
              <a:t>关键词：</a:t>
            </a:r>
            <a:r>
              <a:rPr lang="zh-CN" altLang="zh-CN">
                <a:solidFill>
                  <a:srgbClr val="FF0000"/>
                </a:solidFill>
              </a:rPr>
              <a:t>智能家居</a:t>
            </a:r>
            <a:r>
              <a:rPr lang="zh-CN" altLang="zh-CN"/>
              <a:t>；</a:t>
            </a:r>
            <a:r>
              <a:rPr lang="en-US" altLang="zh-CN">
                <a:solidFill>
                  <a:srgbClr val="FF0000"/>
                </a:solidFill>
              </a:rPr>
              <a:t>ZigBee</a:t>
            </a:r>
            <a:r>
              <a:rPr lang="zh-CN" altLang="zh-CN"/>
              <a:t>；</a:t>
            </a:r>
            <a:r>
              <a:rPr lang="zh-CN" altLang="zh-CN">
                <a:solidFill>
                  <a:srgbClr val="FF0000"/>
                </a:solidFill>
              </a:rPr>
              <a:t>网关</a:t>
            </a:r>
            <a:r>
              <a:rPr lang="zh-CN" altLang="zh-CN"/>
              <a:t>；</a:t>
            </a:r>
            <a:r>
              <a:rPr lang="zh-CN" altLang="zh-CN">
                <a:solidFill>
                  <a:srgbClr val="FF0000"/>
                </a:solidFill>
              </a:rPr>
              <a:t>手机</a:t>
            </a:r>
            <a:r>
              <a:rPr lang="en-US" altLang="zh-CN">
                <a:solidFill>
                  <a:srgbClr val="FF0000"/>
                </a:solidFill>
              </a:rPr>
              <a:t>APP</a:t>
            </a:r>
            <a:endParaRPr lang="zh-CN" altLang="en-US" sz="140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14345F2D-8421-43C9-9701-C1C6CF00A016}"/>
              </a:ext>
            </a:extLst>
          </p:cNvPr>
          <p:cNvSpPr txBox="1"/>
          <p:nvPr/>
        </p:nvSpPr>
        <p:spPr>
          <a:xfrm>
            <a:off x="8451666" y="136133"/>
            <a:ext cx="37403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spc="300">
                <a:solidFill>
                  <a:schemeClr val="tx1">
                    <a:lumMod val="75000"/>
                    <a:lumOff val="25000"/>
                  </a:schemeClr>
                </a:solidFill>
              </a:rPr>
              <a:t>智能家居系统的设计与实现</a:t>
            </a:r>
          </a:p>
        </p:txBody>
      </p:sp>
    </p:spTree>
    <p:extLst>
      <p:ext uri="{BB962C8B-B14F-4D97-AF65-F5344CB8AC3E}">
        <p14:creationId xmlns:p14="http://schemas.microsoft.com/office/powerpoint/2010/main" val="289228863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0">
        <p15:prstTrans prst="peelOff"/>
      </p:transition>
    </mc:Choice>
    <mc:Fallback xmlns="">
      <p:transition spd="slow" advClick="0" advTm="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7" dur="3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8" dur="3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53" presetClass="entr" presetSubtype="16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" dur="4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4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9" dur="4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53" presetClass="entr" presetSubtype="16" fill="hold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2" dur="4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" dur="4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4" dur="4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53" presetClass="entr" presetSubtype="16" fill="hold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7" dur="4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" dur="4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9" dur="4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53" presetClass="entr" presetSubtype="16" fill="hold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2" dur="4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" dur="4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4" dur="4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10" presetClass="entr" presetSubtype="0" fill="hold" grpId="0" nodeType="withEffect">
                                      <p:stCondLst>
                                        <p:cond delay="240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7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0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3" grpId="0" animBg="1"/>
          <p:bldP spid="14" grpId="0"/>
          <p:bldP spid="33" grpId="0"/>
          <p:bldP spid="35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3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3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53" presetClass="entr" presetSubtype="16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" dur="4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4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9" dur="4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53" presetClass="entr" presetSubtype="16" fill="hold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2" dur="4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" dur="4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4" dur="4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53" presetClass="entr" presetSubtype="16" fill="hold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7" dur="4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" dur="4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9" dur="4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53" presetClass="entr" presetSubtype="16" fill="hold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2" dur="4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" dur="4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4" dur="4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10" presetClass="entr" presetSubtype="0" fill="hold" grpId="0" nodeType="withEffect">
                                      <p:stCondLst>
                                        <p:cond delay="240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7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0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3" grpId="0" animBg="1"/>
          <p:bldP spid="14" grpId="0"/>
          <p:bldP spid="33" grpId="0"/>
          <p:bldP spid="35" grpId="0"/>
        </p:bldLst>
      </p:timing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397" y="0"/>
            <a:ext cx="1248940" cy="6858000"/>
            <a:chOff x="-397" y="0"/>
            <a:chExt cx="1248940" cy="6858000"/>
          </a:xfrm>
        </p:grpSpPr>
        <p:sp>
          <p:nvSpPr>
            <p:cNvPr id="6" name="任意多边形 5"/>
            <p:cNvSpPr/>
            <p:nvPr/>
          </p:nvSpPr>
          <p:spPr>
            <a:xfrm>
              <a:off x="0" y="0"/>
              <a:ext cx="1248543" cy="6858000"/>
            </a:xfrm>
            <a:custGeom>
              <a:avLst/>
              <a:gdLst>
                <a:gd name="connsiteX0" fmla="*/ 0 w 1530942"/>
                <a:gd name="connsiteY0" fmla="*/ 0 h 6858000"/>
                <a:gd name="connsiteX1" fmla="*/ 1039003 w 1530942"/>
                <a:gd name="connsiteY1" fmla="*/ 0 h 6858000"/>
                <a:gd name="connsiteX2" fmla="*/ 1113780 w 1530942"/>
                <a:gd name="connsiteY2" fmla="*/ 250873 h 6858000"/>
                <a:gd name="connsiteX3" fmla="*/ 1530942 w 1530942"/>
                <a:gd name="connsiteY3" fmla="*/ 3429000 h 6858000"/>
                <a:gd name="connsiteX4" fmla="*/ 1113780 w 1530942"/>
                <a:gd name="connsiteY4" fmla="*/ 6607127 h 6858000"/>
                <a:gd name="connsiteX5" fmla="*/ 1039003 w 1530942"/>
                <a:gd name="connsiteY5" fmla="*/ 6858000 h 6858000"/>
                <a:gd name="connsiteX6" fmla="*/ 0 w 1530942"/>
                <a:gd name="connsiteY6" fmla="*/ 6858000 h 6858000"/>
                <a:gd name="connsiteX7" fmla="*/ 0 w 1530942"/>
                <a:gd name="connsiteY7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30942" h="6858000">
                  <a:moveTo>
                    <a:pt x="0" y="0"/>
                  </a:moveTo>
                  <a:lnTo>
                    <a:pt x="1039003" y="0"/>
                  </a:lnTo>
                  <a:lnTo>
                    <a:pt x="1113780" y="250873"/>
                  </a:lnTo>
                  <a:cubicBezTo>
                    <a:pt x="1379823" y="1195613"/>
                    <a:pt x="1530942" y="2278263"/>
                    <a:pt x="1530942" y="3429000"/>
                  </a:cubicBezTo>
                  <a:cubicBezTo>
                    <a:pt x="1530942" y="4579737"/>
                    <a:pt x="1379823" y="5662387"/>
                    <a:pt x="1113780" y="6607127"/>
                  </a:cubicBezTo>
                  <a:lnTo>
                    <a:pt x="1039003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b="1"/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-397" y="1637071"/>
              <a:ext cx="1015663" cy="3583858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dist"/>
              <a:r>
                <a:rPr lang="en-US" altLang="zh-CN" sz="5400" b="1">
                  <a:solidFill>
                    <a:schemeClr val="bg1">
                      <a:alpha val="10000"/>
                    </a:schemeClr>
                  </a:solidFill>
                </a:rPr>
                <a:t>PART 02</a:t>
              </a:r>
              <a:endParaRPr lang="zh-CN" altLang="en-US" sz="5400" b="1">
                <a:solidFill>
                  <a:schemeClr val="bg1">
                    <a:alpha val="10000"/>
                  </a:schemeClr>
                </a:solidFill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10943457" y="0"/>
            <a:ext cx="1248543" cy="6858000"/>
            <a:chOff x="10943457" y="0"/>
            <a:chExt cx="1248543" cy="6858000"/>
          </a:xfrm>
        </p:grpSpPr>
        <p:sp>
          <p:nvSpPr>
            <p:cNvPr id="8" name="任意多边形 7"/>
            <p:cNvSpPr/>
            <p:nvPr/>
          </p:nvSpPr>
          <p:spPr>
            <a:xfrm flipH="1">
              <a:off x="10943457" y="0"/>
              <a:ext cx="1248543" cy="6858000"/>
            </a:xfrm>
            <a:custGeom>
              <a:avLst/>
              <a:gdLst>
                <a:gd name="connsiteX0" fmla="*/ 0 w 1530942"/>
                <a:gd name="connsiteY0" fmla="*/ 0 h 6858000"/>
                <a:gd name="connsiteX1" fmla="*/ 1039003 w 1530942"/>
                <a:gd name="connsiteY1" fmla="*/ 0 h 6858000"/>
                <a:gd name="connsiteX2" fmla="*/ 1113780 w 1530942"/>
                <a:gd name="connsiteY2" fmla="*/ 250873 h 6858000"/>
                <a:gd name="connsiteX3" fmla="*/ 1530942 w 1530942"/>
                <a:gd name="connsiteY3" fmla="*/ 3429000 h 6858000"/>
                <a:gd name="connsiteX4" fmla="*/ 1113780 w 1530942"/>
                <a:gd name="connsiteY4" fmla="*/ 6607127 h 6858000"/>
                <a:gd name="connsiteX5" fmla="*/ 1039003 w 1530942"/>
                <a:gd name="connsiteY5" fmla="*/ 6858000 h 6858000"/>
                <a:gd name="connsiteX6" fmla="*/ 0 w 1530942"/>
                <a:gd name="connsiteY6" fmla="*/ 6858000 h 6858000"/>
                <a:gd name="connsiteX7" fmla="*/ 0 w 1530942"/>
                <a:gd name="connsiteY7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30942" h="6858000">
                  <a:moveTo>
                    <a:pt x="0" y="0"/>
                  </a:moveTo>
                  <a:lnTo>
                    <a:pt x="1039003" y="0"/>
                  </a:lnTo>
                  <a:lnTo>
                    <a:pt x="1113780" y="250873"/>
                  </a:lnTo>
                  <a:cubicBezTo>
                    <a:pt x="1379823" y="1195613"/>
                    <a:pt x="1530942" y="2278263"/>
                    <a:pt x="1530942" y="3429000"/>
                  </a:cubicBezTo>
                  <a:cubicBezTo>
                    <a:pt x="1530942" y="4579737"/>
                    <a:pt x="1379823" y="5662387"/>
                    <a:pt x="1113780" y="6607127"/>
                  </a:cubicBezTo>
                  <a:lnTo>
                    <a:pt x="1039003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b="1"/>
            </a:p>
          </p:txBody>
        </p:sp>
        <p:sp>
          <p:nvSpPr>
            <p:cNvPr id="9" name="文本框 8"/>
            <p:cNvSpPr txBox="1"/>
            <p:nvPr/>
          </p:nvSpPr>
          <p:spPr>
            <a:xfrm flipH="1">
              <a:off x="11160600" y="1637071"/>
              <a:ext cx="1015663" cy="3583858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dist"/>
              <a:r>
                <a:rPr lang="en-US" altLang="zh-CN" sz="5400" b="1">
                  <a:solidFill>
                    <a:schemeClr val="bg1">
                      <a:alpha val="10000"/>
                    </a:schemeClr>
                  </a:solidFill>
                </a:rPr>
                <a:t>PART 02</a:t>
              </a:r>
              <a:endParaRPr lang="zh-CN" altLang="en-US" sz="5400" b="1">
                <a:solidFill>
                  <a:schemeClr val="bg1">
                    <a:alpha val="10000"/>
                  </a:schemeClr>
                </a:solidFill>
              </a:endParaRPr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2621429" y="205041"/>
            <a:ext cx="6949143" cy="6447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1300" b="1" spc="600">
                <a:solidFill>
                  <a:schemeClr val="accent1">
                    <a:alpha val="5000"/>
                  </a:schemeClr>
                </a:solidFill>
                <a:latin typeface="Impact" panose="020B0806030902050204" pitchFamily="34" charset="0"/>
              </a:rPr>
              <a:t>02</a:t>
            </a:r>
            <a:endParaRPr lang="zh-CN" altLang="en-US" sz="41300" b="1" spc="600">
              <a:solidFill>
                <a:schemeClr val="accent1">
                  <a:alpha val="5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3294743" y="1728953"/>
            <a:ext cx="63862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 spc="300">
                <a:solidFill>
                  <a:schemeClr val="accent1"/>
                </a:solidFill>
              </a:rPr>
              <a:t>开发环境和关键技术</a:t>
            </a:r>
          </a:p>
        </p:txBody>
      </p:sp>
      <p:sp>
        <p:nvSpPr>
          <p:cNvPr id="17" name="矩形 16"/>
          <p:cNvSpPr/>
          <p:nvPr/>
        </p:nvSpPr>
        <p:spPr>
          <a:xfrm>
            <a:off x="3797300" y="2550202"/>
            <a:ext cx="523415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</a:rPr>
              <a:t>Development environment and key technologies</a:t>
            </a:r>
            <a:endParaRPr lang="zh-CN" altLang="en-US" sz="1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32" name="组合 31"/>
          <p:cNvGrpSpPr/>
          <p:nvPr/>
        </p:nvGrpSpPr>
        <p:grpSpPr>
          <a:xfrm>
            <a:off x="5162550" y="3165566"/>
            <a:ext cx="1866900" cy="401228"/>
            <a:chOff x="5162550" y="3954317"/>
            <a:chExt cx="1866900" cy="401228"/>
          </a:xfrm>
        </p:grpSpPr>
        <p:sp>
          <p:nvSpPr>
            <p:cNvPr id="21" name="文本框 20"/>
            <p:cNvSpPr txBox="1"/>
            <p:nvPr/>
          </p:nvSpPr>
          <p:spPr>
            <a:xfrm>
              <a:off x="5276071" y="3985654"/>
              <a:ext cx="163985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spc="3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开发环境</a:t>
              </a:r>
            </a:p>
          </p:txBody>
        </p:sp>
        <p:sp>
          <p:nvSpPr>
            <p:cNvPr id="27" name="圆角矩形 26"/>
            <p:cNvSpPr/>
            <p:nvPr/>
          </p:nvSpPr>
          <p:spPr>
            <a:xfrm>
              <a:off x="5162550" y="3954317"/>
              <a:ext cx="1866900" cy="401228"/>
            </a:xfrm>
            <a:prstGeom prst="roundRect">
              <a:avLst>
                <a:gd name="adj" fmla="val 50000"/>
              </a:avLst>
            </a:prstGeom>
            <a:noFill/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5143246" y="4000893"/>
            <a:ext cx="1866900" cy="401228"/>
            <a:chOff x="5162550" y="4445997"/>
            <a:chExt cx="1866900" cy="401228"/>
          </a:xfrm>
        </p:grpSpPr>
        <p:sp>
          <p:nvSpPr>
            <p:cNvPr id="22" name="文本框 21"/>
            <p:cNvSpPr txBox="1"/>
            <p:nvPr/>
          </p:nvSpPr>
          <p:spPr>
            <a:xfrm>
              <a:off x="5276071" y="4486923"/>
              <a:ext cx="163985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spc="3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关键技术</a:t>
              </a:r>
            </a:p>
          </p:txBody>
        </p:sp>
        <p:sp>
          <p:nvSpPr>
            <p:cNvPr id="28" name="圆角矩形 27"/>
            <p:cNvSpPr/>
            <p:nvPr/>
          </p:nvSpPr>
          <p:spPr>
            <a:xfrm>
              <a:off x="5162550" y="4445997"/>
              <a:ext cx="1866900" cy="401228"/>
            </a:xfrm>
            <a:prstGeom prst="roundRect">
              <a:avLst>
                <a:gd name="adj" fmla="val 50000"/>
              </a:avLst>
            </a:prstGeom>
            <a:noFill/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970536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0">
        <p14:doors dir="ver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272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28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2" presetClass="entr" presetSubtype="1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2" presetClass="entr" presetSubtype="1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6" grpId="0"/>
      <p:bldP spid="1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-1029214" y="284492"/>
            <a:ext cx="1932300" cy="711939"/>
            <a:chOff x="3326229" y="1954572"/>
            <a:chExt cx="1932300" cy="711939"/>
          </a:xfrm>
        </p:grpSpPr>
        <p:sp>
          <p:nvSpPr>
            <p:cNvPr id="8" name="圆角矩形 7"/>
            <p:cNvSpPr/>
            <p:nvPr/>
          </p:nvSpPr>
          <p:spPr>
            <a:xfrm rot="5400000">
              <a:off x="3936409" y="1344392"/>
              <a:ext cx="711939" cy="1932300"/>
            </a:xfrm>
            <a:prstGeom prst="roundRect">
              <a:avLst>
                <a:gd name="adj" fmla="val 50000"/>
              </a:avLst>
            </a:prstGeom>
            <a:ln w="19050">
              <a:solidFill>
                <a:schemeClr val="bg1"/>
              </a:solidFill>
            </a:ln>
            <a:effectLst>
              <a:outerShdw blurRad="127000" dist="508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4376088" y="1954572"/>
              <a:ext cx="88244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spc="300">
                  <a:solidFill>
                    <a:schemeClr val="bg1"/>
                  </a:solidFill>
                  <a:latin typeface="Impact" panose="020B0806030902050204" pitchFamily="34" charset="0"/>
                </a:rPr>
                <a:t>02</a:t>
              </a:r>
              <a:endParaRPr lang="zh-CN" altLang="en-US" sz="4000" spc="30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</p:grpSp>
      <p:sp>
        <p:nvSpPr>
          <p:cNvPr id="13" name="圆角矩形 12"/>
          <p:cNvSpPr/>
          <p:nvPr/>
        </p:nvSpPr>
        <p:spPr>
          <a:xfrm>
            <a:off x="1070952" y="300692"/>
            <a:ext cx="2180248" cy="699768"/>
          </a:xfrm>
          <a:prstGeom prst="roundRect">
            <a:avLst>
              <a:gd name="adj" fmla="val 50000"/>
            </a:avLst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sp>
        <p:nvSpPr>
          <p:cNvPr id="14" name="文本框 13"/>
          <p:cNvSpPr txBox="1"/>
          <p:nvPr/>
        </p:nvSpPr>
        <p:spPr>
          <a:xfrm>
            <a:off x="1286143" y="374820"/>
            <a:ext cx="37403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>
                <a:solidFill>
                  <a:schemeClr val="tx1">
                    <a:lumMod val="75000"/>
                    <a:lumOff val="25000"/>
                  </a:schemeClr>
                </a:solidFill>
              </a:rPr>
              <a:t>开发环境</a:t>
            </a:r>
          </a:p>
        </p:txBody>
      </p:sp>
      <p:sp>
        <p:nvSpPr>
          <p:cNvPr id="17" name="矩形 16"/>
          <p:cNvSpPr/>
          <p:nvPr/>
        </p:nvSpPr>
        <p:spPr>
          <a:xfrm>
            <a:off x="0" y="6572250"/>
            <a:ext cx="12192000" cy="285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/>
          <p:cNvGrpSpPr/>
          <p:nvPr/>
        </p:nvGrpSpPr>
        <p:grpSpPr>
          <a:xfrm>
            <a:off x="2096524" y="2160910"/>
            <a:ext cx="884265" cy="1373571"/>
            <a:chOff x="1980410" y="2710121"/>
            <a:chExt cx="884265" cy="1373571"/>
          </a:xfrm>
        </p:grpSpPr>
        <p:sp>
          <p:nvSpPr>
            <p:cNvPr id="18" name="MH_SubTitle_1"/>
            <p:cNvSpPr>
              <a:spLocks noChangeArrowheads="1"/>
            </p:cNvSpPr>
            <p:nvPr>
              <p:custDataLst>
                <p:tags r:id="rId15"/>
              </p:custDataLst>
            </p:nvPr>
          </p:nvSpPr>
          <p:spPr bwMode="auto">
            <a:xfrm>
              <a:off x="1980410" y="3362046"/>
              <a:ext cx="884265" cy="72164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norm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2400" b="1" spc="300">
                  <a:solidFill>
                    <a:srgbClr val="FFFFFF"/>
                  </a:solidFill>
                  <a:latin typeface="+mn-lt"/>
                  <a:ea typeface="+mn-ea"/>
                </a:rPr>
                <a:t>1</a:t>
              </a:r>
              <a:endParaRPr lang="zh-CN" altLang="en-US" sz="2400" b="1" spc="300">
                <a:solidFill>
                  <a:srgbClr val="FFFFFF"/>
                </a:solidFill>
                <a:latin typeface="+mn-lt"/>
                <a:ea typeface="+mn-ea"/>
              </a:endParaRPr>
            </a:p>
          </p:txBody>
        </p:sp>
        <p:cxnSp>
          <p:nvCxnSpPr>
            <p:cNvPr id="19" name="MH_Other_2"/>
            <p:cNvCxnSpPr>
              <a:cxnSpLocks noChangeShapeType="1"/>
            </p:cNvCxnSpPr>
            <p:nvPr>
              <p:custDataLst>
                <p:tags r:id="rId16"/>
              </p:custDataLst>
            </p:nvPr>
          </p:nvCxnSpPr>
          <p:spPr bwMode="auto">
            <a:xfrm flipH="1" flipV="1">
              <a:off x="2436196" y="2710121"/>
              <a:ext cx="2222" cy="673473"/>
            </a:xfrm>
            <a:prstGeom prst="line">
              <a:avLst/>
            </a:prstGeom>
            <a:noFill/>
            <a:ln w="19050" cmpd="sng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2" name="组合 1"/>
          <p:cNvGrpSpPr/>
          <p:nvPr/>
        </p:nvGrpSpPr>
        <p:grpSpPr>
          <a:xfrm>
            <a:off x="1423186" y="1894187"/>
            <a:ext cx="2398274" cy="266722"/>
            <a:chOff x="1307072" y="2443398"/>
            <a:chExt cx="2398274" cy="266722"/>
          </a:xfrm>
        </p:grpSpPr>
        <p:sp>
          <p:nvSpPr>
            <p:cNvPr id="12" name="MH_Other_1"/>
            <p:cNvSpPr>
              <a:spLocks/>
            </p:cNvSpPr>
            <p:nvPr>
              <p:custDataLst>
                <p:tags r:id="rId13"/>
              </p:custDataLst>
            </p:nvPr>
          </p:nvSpPr>
          <p:spPr bwMode="auto">
            <a:xfrm>
              <a:off x="1307072" y="2443398"/>
              <a:ext cx="2398274" cy="266722"/>
            </a:xfrm>
            <a:custGeom>
              <a:avLst/>
              <a:gdLst>
                <a:gd name="T0" fmla="*/ 0 w 1524075"/>
                <a:gd name="T1" fmla="*/ 0 h 169416"/>
                <a:gd name="T2" fmla="*/ 1427460 w 1524075"/>
                <a:gd name="T3" fmla="*/ 0 h 169416"/>
                <a:gd name="T4" fmla="*/ 1524075 w 1524075"/>
                <a:gd name="T5" fmla="*/ 84708 h 169416"/>
                <a:gd name="T6" fmla="*/ 1427460 w 1524075"/>
                <a:gd name="T7" fmla="*/ 169416 h 169416"/>
                <a:gd name="T8" fmla="*/ 0 w 1524075"/>
                <a:gd name="T9" fmla="*/ 169416 h 169416"/>
                <a:gd name="T10" fmla="*/ 96615 w 1524075"/>
                <a:gd name="T11" fmla="*/ 84708 h 169416"/>
                <a:gd name="T12" fmla="*/ 0 w 1524075"/>
                <a:gd name="T13" fmla="*/ 0 h 1694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24075" h="169416">
                  <a:moveTo>
                    <a:pt x="0" y="0"/>
                  </a:moveTo>
                  <a:lnTo>
                    <a:pt x="1427460" y="0"/>
                  </a:lnTo>
                  <a:lnTo>
                    <a:pt x="1524075" y="84708"/>
                  </a:lnTo>
                  <a:lnTo>
                    <a:pt x="1427460" y="169416"/>
                  </a:lnTo>
                  <a:lnTo>
                    <a:pt x="0" y="169416"/>
                  </a:lnTo>
                  <a:lnTo>
                    <a:pt x="96615" y="847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20" name="MH_Other_3"/>
            <p:cNvSpPr>
              <a:spLocks noChangeArrowheads="1"/>
            </p:cNvSpPr>
            <p:nvPr>
              <p:custDataLst>
                <p:tags r:id="rId14"/>
              </p:custDataLst>
            </p:nvPr>
          </p:nvSpPr>
          <p:spPr bwMode="auto">
            <a:xfrm flipV="1">
              <a:off x="2385074" y="2525639"/>
              <a:ext cx="102243" cy="10224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4588353" y="2216348"/>
            <a:ext cx="782253" cy="1404008"/>
            <a:chOff x="4461004" y="2710121"/>
            <a:chExt cx="782253" cy="1404008"/>
          </a:xfrm>
        </p:grpSpPr>
        <p:sp>
          <p:nvSpPr>
            <p:cNvPr id="22" name="MH_SubTitle_2"/>
            <p:cNvSpPr>
              <a:spLocks noChangeArrowheads="1"/>
            </p:cNvSpPr>
            <p:nvPr>
              <p:custDataLst>
                <p:tags r:id="rId11"/>
              </p:custDataLst>
            </p:nvPr>
          </p:nvSpPr>
          <p:spPr bwMode="auto">
            <a:xfrm>
              <a:off x="4461004" y="3383594"/>
              <a:ext cx="782253" cy="73053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norm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2400" b="1" spc="300">
                  <a:solidFill>
                    <a:srgbClr val="FFFFFF"/>
                  </a:solidFill>
                  <a:latin typeface="+mn-lt"/>
                  <a:ea typeface="+mn-ea"/>
                </a:rPr>
                <a:t>2</a:t>
              </a:r>
              <a:endParaRPr lang="zh-CN" altLang="en-US" sz="2400" b="1" spc="300">
                <a:solidFill>
                  <a:srgbClr val="FFFFFF"/>
                </a:solidFill>
                <a:latin typeface="+mn-lt"/>
                <a:ea typeface="+mn-ea"/>
              </a:endParaRPr>
            </a:p>
          </p:txBody>
        </p:sp>
        <p:cxnSp>
          <p:nvCxnSpPr>
            <p:cNvPr id="23" name="MH_Other_5"/>
            <p:cNvCxnSpPr>
              <a:cxnSpLocks noChangeShapeType="1"/>
            </p:cNvCxnSpPr>
            <p:nvPr>
              <p:custDataLst>
                <p:tags r:id="rId12"/>
              </p:custDataLst>
            </p:nvPr>
          </p:nvCxnSpPr>
          <p:spPr bwMode="auto">
            <a:xfrm flipH="1" flipV="1">
              <a:off x="4834469" y="2710121"/>
              <a:ext cx="2223" cy="673473"/>
            </a:xfrm>
            <a:prstGeom prst="line">
              <a:avLst/>
            </a:prstGeom>
            <a:noFill/>
            <a:ln w="19050" cmpd="sng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3" name="组合 2"/>
          <p:cNvGrpSpPr/>
          <p:nvPr/>
        </p:nvGrpSpPr>
        <p:grpSpPr>
          <a:xfrm>
            <a:off x="3821461" y="1894187"/>
            <a:ext cx="2398275" cy="266722"/>
            <a:chOff x="3705347" y="2443398"/>
            <a:chExt cx="2398275" cy="266722"/>
          </a:xfrm>
        </p:grpSpPr>
        <p:sp>
          <p:nvSpPr>
            <p:cNvPr id="21" name="MH_Other_4"/>
            <p:cNvSpPr>
              <a:spLocks/>
            </p:cNvSpPr>
            <p:nvPr>
              <p:custDataLst>
                <p:tags r:id="rId9"/>
              </p:custDataLst>
            </p:nvPr>
          </p:nvSpPr>
          <p:spPr bwMode="auto">
            <a:xfrm>
              <a:off x="3705347" y="2443398"/>
              <a:ext cx="2398275" cy="266722"/>
            </a:xfrm>
            <a:custGeom>
              <a:avLst/>
              <a:gdLst>
                <a:gd name="T0" fmla="*/ 0 w 1524075"/>
                <a:gd name="T1" fmla="*/ 0 h 169416"/>
                <a:gd name="T2" fmla="*/ 1427460 w 1524075"/>
                <a:gd name="T3" fmla="*/ 0 h 169416"/>
                <a:gd name="T4" fmla="*/ 1524075 w 1524075"/>
                <a:gd name="T5" fmla="*/ 84708 h 169416"/>
                <a:gd name="T6" fmla="*/ 1427460 w 1524075"/>
                <a:gd name="T7" fmla="*/ 169416 h 169416"/>
                <a:gd name="T8" fmla="*/ 0 w 1524075"/>
                <a:gd name="T9" fmla="*/ 169416 h 169416"/>
                <a:gd name="T10" fmla="*/ 96615 w 1524075"/>
                <a:gd name="T11" fmla="*/ 84708 h 169416"/>
                <a:gd name="T12" fmla="*/ 0 w 1524075"/>
                <a:gd name="T13" fmla="*/ 0 h 1694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24075" h="169416">
                  <a:moveTo>
                    <a:pt x="0" y="0"/>
                  </a:moveTo>
                  <a:lnTo>
                    <a:pt x="1427460" y="0"/>
                  </a:lnTo>
                  <a:lnTo>
                    <a:pt x="1524075" y="84708"/>
                  </a:lnTo>
                  <a:lnTo>
                    <a:pt x="1427460" y="169416"/>
                  </a:lnTo>
                  <a:lnTo>
                    <a:pt x="0" y="169416"/>
                  </a:lnTo>
                  <a:lnTo>
                    <a:pt x="96615" y="847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24" name="MH_Other_6"/>
            <p:cNvSpPr>
              <a:spLocks noChangeArrowheads="1"/>
            </p:cNvSpPr>
            <p:nvPr>
              <p:custDataLst>
                <p:tags r:id="rId10"/>
              </p:custDataLst>
            </p:nvPr>
          </p:nvSpPr>
          <p:spPr bwMode="auto">
            <a:xfrm flipV="1">
              <a:off x="4785571" y="2525639"/>
              <a:ext cx="102243" cy="10224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6978170" y="2160910"/>
            <a:ext cx="782250" cy="1439757"/>
            <a:chOff x="6862056" y="2710121"/>
            <a:chExt cx="782250" cy="1439757"/>
          </a:xfrm>
        </p:grpSpPr>
        <p:sp>
          <p:nvSpPr>
            <p:cNvPr id="26" name="MH_SubTitle_3"/>
            <p:cNvSpPr>
              <a:spLocks noChangeArrowheads="1"/>
            </p:cNvSpPr>
            <p:nvPr>
              <p:custDataLst>
                <p:tags r:id="rId7"/>
              </p:custDataLst>
            </p:nvPr>
          </p:nvSpPr>
          <p:spPr bwMode="auto">
            <a:xfrm>
              <a:off x="6862056" y="3419343"/>
              <a:ext cx="782250" cy="730535"/>
            </a:xfrm>
            <a:prstGeom prst="ellipse">
              <a:avLst/>
            </a:prstGeom>
            <a:ln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square" lIns="0" tIns="0" rIns="0" bIns="0" anchor="ctr">
              <a:norm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2400" b="1" spc="300">
                  <a:solidFill>
                    <a:srgbClr val="FFFFFF"/>
                  </a:solidFill>
                  <a:latin typeface="+mn-lt"/>
                  <a:ea typeface="+mn-ea"/>
                </a:rPr>
                <a:t>3</a:t>
              </a:r>
              <a:endParaRPr lang="zh-CN" altLang="en-US" sz="2400" b="1" spc="300">
                <a:solidFill>
                  <a:srgbClr val="FFFFFF"/>
                </a:solidFill>
                <a:latin typeface="+mn-lt"/>
                <a:ea typeface="+mn-ea"/>
              </a:endParaRPr>
            </a:p>
          </p:txBody>
        </p:sp>
        <p:cxnSp>
          <p:nvCxnSpPr>
            <p:cNvPr id="27" name="MH_Other_8"/>
            <p:cNvCxnSpPr>
              <a:cxnSpLocks noChangeShapeType="1"/>
            </p:cNvCxnSpPr>
            <p:nvPr>
              <p:custDataLst>
                <p:tags r:id="rId8"/>
              </p:custDataLst>
            </p:nvPr>
          </p:nvCxnSpPr>
          <p:spPr bwMode="auto">
            <a:xfrm flipH="1" flipV="1">
              <a:off x="7234966" y="2710121"/>
              <a:ext cx="0" cy="673473"/>
            </a:xfrm>
            <a:prstGeom prst="line">
              <a:avLst/>
            </a:prstGeom>
            <a:ln>
              <a:headEnd/>
              <a:tailEnd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4" name="组合 3"/>
          <p:cNvGrpSpPr/>
          <p:nvPr/>
        </p:nvGrpSpPr>
        <p:grpSpPr>
          <a:xfrm>
            <a:off x="6219735" y="1894187"/>
            <a:ext cx="2400497" cy="266722"/>
            <a:chOff x="6103621" y="2443398"/>
            <a:chExt cx="2400497" cy="266722"/>
          </a:xfrm>
        </p:grpSpPr>
        <p:sp>
          <p:nvSpPr>
            <p:cNvPr id="25" name="MH_Other_7"/>
            <p:cNvSpPr>
              <a:spLocks/>
            </p:cNvSpPr>
            <p:nvPr>
              <p:custDataLst>
                <p:tags r:id="rId5"/>
              </p:custDataLst>
            </p:nvPr>
          </p:nvSpPr>
          <p:spPr bwMode="auto">
            <a:xfrm>
              <a:off x="6103621" y="2443398"/>
              <a:ext cx="2400497" cy="266722"/>
            </a:xfrm>
            <a:custGeom>
              <a:avLst/>
              <a:gdLst>
                <a:gd name="T0" fmla="*/ 0 w 1524075"/>
                <a:gd name="T1" fmla="*/ 0 h 169416"/>
                <a:gd name="T2" fmla="*/ 1427460 w 1524075"/>
                <a:gd name="T3" fmla="*/ 0 h 169416"/>
                <a:gd name="T4" fmla="*/ 1524075 w 1524075"/>
                <a:gd name="T5" fmla="*/ 84708 h 169416"/>
                <a:gd name="T6" fmla="*/ 1427460 w 1524075"/>
                <a:gd name="T7" fmla="*/ 169416 h 169416"/>
                <a:gd name="T8" fmla="*/ 0 w 1524075"/>
                <a:gd name="T9" fmla="*/ 169416 h 169416"/>
                <a:gd name="T10" fmla="*/ 96615 w 1524075"/>
                <a:gd name="T11" fmla="*/ 84708 h 169416"/>
                <a:gd name="T12" fmla="*/ 0 w 1524075"/>
                <a:gd name="T13" fmla="*/ 0 h 1694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24075" h="169416">
                  <a:moveTo>
                    <a:pt x="0" y="0"/>
                  </a:moveTo>
                  <a:lnTo>
                    <a:pt x="1427460" y="0"/>
                  </a:lnTo>
                  <a:lnTo>
                    <a:pt x="1524075" y="84708"/>
                  </a:lnTo>
                  <a:lnTo>
                    <a:pt x="1427460" y="169416"/>
                  </a:lnTo>
                  <a:lnTo>
                    <a:pt x="0" y="169416"/>
                  </a:lnTo>
                  <a:lnTo>
                    <a:pt x="96615" y="84708"/>
                  </a:lnTo>
                  <a:lnTo>
                    <a:pt x="0" y="0"/>
                  </a:lnTo>
                  <a:close/>
                </a:path>
              </a:pathLst>
            </a:cu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28" name="MH_Other_9"/>
            <p:cNvSpPr>
              <a:spLocks noChangeArrowheads="1"/>
            </p:cNvSpPr>
            <p:nvPr>
              <p:custDataLst>
                <p:tags r:id="rId6"/>
              </p:custDataLst>
            </p:nvPr>
          </p:nvSpPr>
          <p:spPr bwMode="auto">
            <a:xfrm flipV="1">
              <a:off x="7183846" y="2525639"/>
              <a:ext cx="102243" cy="102243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9383488" y="2100359"/>
            <a:ext cx="731736" cy="1468048"/>
            <a:chOff x="9251870" y="2710121"/>
            <a:chExt cx="731736" cy="1468048"/>
          </a:xfrm>
        </p:grpSpPr>
        <p:sp>
          <p:nvSpPr>
            <p:cNvPr id="30" name="MH_SubTitle_4"/>
            <p:cNvSpPr>
              <a:spLocks noChangeArrowheads="1"/>
            </p:cNvSpPr>
            <p:nvPr>
              <p:custDataLst>
                <p:tags r:id="rId3"/>
              </p:custDataLst>
            </p:nvPr>
          </p:nvSpPr>
          <p:spPr bwMode="auto">
            <a:xfrm>
              <a:off x="9251870" y="3447634"/>
              <a:ext cx="731736" cy="730535"/>
            </a:xfrm>
            <a:prstGeom prst="ellipse">
              <a:avLst/>
            </a:prstGeom>
            <a:ln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wrap="square" lIns="0" tIns="0" rIns="0" bIns="0" anchor="ctr">
              <a:norm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2400" b="1" spc="300">
                  <a:solidFill>
                    <a:srgbClr val="FFFFFF"/>
                  </a:solidFill>
                  <a:latin typeface="+mn-lt"/>
                  <a:ea typeface="+mn-ea"/>
                </a:rPr>
                <a:t>4</a:t>
              </a:r>
              <a:endParaRPr lang="zh-CN" altLang="en-US" sz="2400" b="1" spc="300">
                <a:solidFill>
                  <a:srgbClr val="FFFFFF"/>
                </a:solidFill>
                <a:latin typeface="+mn-lt"/>
                <a:ea typeface="+mn-ea"/>
              </a:endParaRPr>
            </a:p>
          </p:txBody>
        </p:sp>
        <p:cxnSp>
          <p:nvCxnSpPr>
            <p:cNvPr id="31" name="MH_Other_11"/>
            <p:cNvCxnSpPr>
              <a:cxnSpLocks noChangeShapeType="1"/>
            </p:cNvCxnSpPr>
            <p:nvPr>
              <p:custDataLst>
                <p:tags r:id="rId4"/>
              </p:custDataLst>
            </p:nvPr>
          </p:nvCxnSpPr>
          <p:spPr bwMode="auto">
            <a:xfrm flipH="1" flipV="1">
              <a:off x="9633242" y="2710121"/>
              <a:ext cx="2222" cy="673473"/>
            </a:xfrm>
            <a:prstGeom prst="line">
              <a:avLst/>
            </a:prstGeom>
            <a:noFill/>
            <a:ln w="19050" cmpd="sng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5" name="组合 4"/>
          <p:cNvGrpSpPr/>
          <p:nvPr/>
        </p:nvGrpSpPr>
        <p:grpSpPr>
          <a:xfrm>
            <a:off x="8620232" y="1894187"/>
            <a:ext cx="2398274" cy="266722"/>
            <a:chOff x="8504118" y="2443398"/>
            <a:chExt cx="2398274" cy="266722"/>
          </a:xfrm>
        </p:grpSpPr>
        <p:sp>
          <p:nvSpPr>
            <p:cNvPr id="29" name="MH_Other_10"/>
            <p:cNvSpPr>
              <a:spLocks/>
            </p:cNvSpPr>
            <p:nvPr>
              <p:custDataLst>
                <p:tags r:id="rId1"/>
              </p:custDataLst>
            </p:nvPr>
          </p:nvSpPr>
          <p:spPr bwMode="auto">
            <a:xfrm>
              <a:off x="8504118" y="2443398"/>
              <a:ext cx="2398274" cy="266722"/>
            </a:xfrm>
            <a:custGeom>
              <a:avLst/>
              <a:gdLst>
                <a:gd name="T0" fmla="*/ 0 w 1524075"/>
                <a:gd name="T1" fmla="*/ 0 h 169416"/>
                <a:gd name="T2" fmla="*/ 1427460 w 1524075"/>
                <a:gd name="T3" fmla="*/ 0 h 169416"/>
                <a:gd name="T4" fmla="*/ 1524075 w 1524075"/>
                <a:gd name="T5" fmla="*/ 84708 h 169416"/>
                <a:gd name="T6" fmla="*/ 1427460 w 1524075"/>
                <a:gd name="T7" fmla="*/ 169416 h 169416"/>
                <a:gd name="T8" fmla="*/ 0 w 1524075"/>
                <a:gd name="T9" fmla="*/ 169416 h 169416"/>
                <a:gd name="T10" fmla="*/ 96615 w 1524075"/>
                <a:gd name="T11" fmla="*/ 84708 h 169416"/>
                <a:gd name="T12" fmla="*/ 0 w 1524075"/>
                <a:gd name="T13" fmla="*/ 0 h 1694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24075" h="169416">
                  <a:moveTo>
                    <a:pt x="0" y="0"/>
                  </a:moveTo>
                  <a:lnTo>
                    <a:pt x="1427460" y="0"/>
                  </a:lnTo>
                  <a:lnTo>
                    <a:pt x="1524075" y="84708"/>
                  </a:lnTo>
                  <a:lnTo>
                    <a:pt x="1427460" y="169416"/>
                  </a:lnTo>
                  <a:lnTo>
                    <a:pt x="0" y="169416"/>
                  </a:lnTo>
                  <a:lnTo>
                    <a:pt x="96615" y="84708"/>
                  </a:lnTo>
                  <a:lnTo>
                    <a:pt x="0" y="0"/>
                  </a:lnTo>
                  <a:close/>
                </a:path>
              </a:pathLst>
            </a:cu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32" name="MH_Other_12"/>
            <p:cNvSpPr>
              <a:spLocks noChangeArrowheads="1"/>
            </p:cNvSpPr>
            <p:nvPr>
              <p:custDataLst>
                <p:tags r:id="rId2"/>
              </p:custDataLst>
            </p:nvPr>
          </p:nvSpPr>
          <p:spPr bwMode="auto">
            <a:xfrm flipV="1">
              <a:off x="9582120" y="2525639"/>
              <a:ext cx="102243" cy="102243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1564991" y="3784583"/>
            <a:ext cx="1974635" cy="1025281"/>
            <a:chOff x="1292979" y="3797658"/>
            <a:chExt cx="1974635" cy="1025281"/>
          </a:xfrm>
        </p:grpSpPr>
        <p:sp>
          <p:nvSpPr>
            <p:cNvPr id="34" name="矩形 33"/>
            <p:cNvSpPr/>
            <p:nvPr/>
          </p:nvSpPr>
          <p:spPr>
            <a:xfrm>
              <a:off x="1292979" y="4197768"/>
              <a:ext cx="1974635" cy="6251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>
                <a:lnSpc>
                  <a:spcPct val="130000"/>
                </a:lnSpc>
                <a:defRPr/>
              </a:pPr>
              <a:r>
                <a:rPr lang="zh-CN" altLang="en-US" sz="140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</a:rPr>
                <a:t>硬件部分的代码编写集成环境</a:t>
              </a:r>
              <a:endParaRPr lang="zh-CN" altLang="en-US" sz="1600">
                <a:solidFill>
                  <a:srgbClr val="0070C0">
                    <a:lumMod val="50000"/>
                  </a:srgbClr>
                </a:solidFill>
                <a:ea typeface="黑体" panose="02010609060101010101" pitchFamily="49" charset="-122"/>
              </a:endParaRPr>
            </a:p>
          </p:txBody>
        </p:sp>
        <p:sp>
          <p:nvSpPr>
            <p:cNvPr id="35" name="矩形 34"/>
            <p:cNvSpPr/>
            <p:nvPr/>
          </p:nvSpPr>
          <p:spPr>
            <a:xfrm>
              <a:off x="1901026" y="3797658"/>
              <a:ext cx="758541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zh-CN" sz="2000" b="1" spc="3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IAR</a:t>
              </a:r>
              <a:endParaRPr lang="zh-CN" altLang="en-US" sz="2000" b="1" spc="3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3962841" y="3784583"/>
            <a:ext cx="1974635" cy="1025281"/>
            <a:chOff x="1292979" y="3797658"/>
            <a:chExt cx="1974635" cy="1025281"/>
          </a:xfrm>
        </p:grpSpPr>
        <p:sp>
          <p:nvSpPr>
            <p:cNvPr id="37" name="矩形 36"/>
            <p:cNvSpPr/>
            <p:nvPr/>
          </p:nvSpPr>
          <p:spPr>
            <a:xfrm>
              <a:off x="1292979" y="4197768"/>
              <a:ext cx="1974635" cy="6251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>
                <a:lnSpc>
                  <a:spcPct val="130000"/>
                </a:lnSpc>
                <a:defRPr/>
              </a:pPr>
              <a:r>
                <a:rPr lang="zh-CN" altLang="en-US" sz="140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</a:rPr>
                <a:t>后台服务器的代码编写的集成开发环境</a:t>
              </a:r>
              <a:endParaRPr lang="zh-CN" altLang="en-US" sz="1600">
                <a:solidFill>
                  <a:srgbClr val="0070C0">
                    <a:lumMod val="50000"/>
                  </a:srgbClr>
                </a:solidFill>
                <a:ea typeface="黑体" panose="02010609060101010101" pitchFamily="49" charset="-122"/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1795003" y="3797658"/>
              <a:ext cx="970587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zh-CN" sz="2000" b="1" spc="3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IDEA</a:t>
              </a:r>
              <a:endParaRPr lang="zh-CN" altLang="en-US" sz="2000" b="1" spc="3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6046626" y="3784583"/>
            <a:ext cx="2567947" cy="1025281"/>
            <a:chOff x="996325" y="3797658"/>
            <a:chExt cx="2567947" cy="1025281"/>
          </a:xfrm>
        </p:grpSpPr>
        <p:sp>
          <p:nvSpPr>
            <p:cNvPr id="40" name="矩形 39"/>
            <p:cNvSpPr/>
            <p:nvPr/>
          </p:nvSpPr>
          <p:spPr>
            <a:xfrm>
              <a:off x="1292979" y="4197768"/>
              <a:ext cx="1974635" cy="6251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>
                <a:lnSpc>
                  <a:spcPct val="130000"/>
                </a:lnSpc>
                <a:defRPr/>
              </a:pPr>
              <a:r>
                <a:rPr lang="en-US" altLang="zh-CN" sz="140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</a:rPr>
                <a:t>Android</a:t>
              </a:r>
              <a:r>
                <a:rPr lang="zh-CN" altLang="en-US" sz="140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</a:rPr>
                <a:t>客户端的代码编写的集成开发环境</a:t>
              </a:r>
              <a:endParaRPr lang="zh-CN" altLang="en-US" sz="1600">
                <a:solidFill>
                  <a:srgbClr val="0070C0">
                    <a:lumMod val="50000"/>
                  </a:srgbClr>
                </a:solidFill>
                <a:ea typeface="黑体" panose="02010609060101010101" pitchFamily="49" charset="-122"/>
              </a:endParaRPr>
            </a:p>
          </p:txBody>
        </p:sp>
        <p:sp>
          <p:nvSpPr>
            <p:cNvPr id="41" name="矩形 40"/>
            <p:cNvSpPr/>
            <p:nvPr/>
          </p:nvSpPr>
          <p:spPr>
            <a:xfrm>
              <a:off x="996325" y="3797658"/>
              <a:ext cx="2567947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zh-CN" sz="2000" b="1" spc="30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AndroidStudio</a:t>
              </a:r>
              <a:endParaRPr lang="zh-CN" altLang="en-US" sz="2000" b="1" spc="3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8599213" y="3784583"/>
            <a:ext cx="2241639" cy="1024896"/>
            <a:chOff x="1159477" y="3797658"/>
            <a:chExt cx="2241639" cy="1024896"/>
          </a:xfrm>
        </p:grpSpPr>
        <p:sp>
          <p:nvSpPr>
            <p:cNvPr id="43" name="矩形 42"/>
            <p:cNvSpPr/>
            <p:nvPr/>
          </p:nvSpPr>
          <p:spPr>
            <a:xfrm>
              <a:off x="1292979" y="4197768"/>
              <a:ext cx="1974635" cy="6247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>
                <a:lnSpc>
                  <a:spcPct val="130000"/>
                </a:lnSpc>
                <a:defRPr/>
              </a:pPr>
              <a:r>
                <a:rPr lang="zh-CN" altLang="en-US" sz="140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</a:rPr>
                <a:t>一个支持</a:t>
              </a:r>
              <a:r>
                <a:rPr lang="en-US" altLang="zh-CN" sz="140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</a:rPr>
                <a:t>HTTP</a:t>
              </a:r>
              <a:r>
                <a:rPr lang="zh-CN" altLang="en-US" sz="140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</a:rPr>
                <a:t>协议的</a:t>
              </a:r>
              <a:r>
                <a:rPr lang="en-US" altLang="zh-CN" sz="140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</a:rPr>
                <a:t>Web</a:t>
              </a:r>
              <a:r>
                <a:rPr lang="zh-CN" altLang="en-US" sz="140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</a:rPr>
                <a:t>容器</a:t>
              </a:r>
              <a:endParaRPr lang="zh-CN" altLang="en-US" sz="1600">
                <a:solidFill>
                  <a:srgbClr val="0070C0">
                    <a:lumMod val="50000"/>
                  </a:srgbClr>
                </a:solidFill>
                <a:ea typeface="黑体" panose="02010609060101010101" pitchFamily="49" charset="-122"/>
              </a:endParaRPr>
            </a:p>
          </p:txBody>
        </p:sp>
        <p:sp>
          <p:nvSpPr>
            <p:cNvPr id="44" name="矩形 43"/>
            <p:cNvSpPr/>
            <p:nvPr/>
          </p:nvSpPr>
          <p:spPr>
            <a:xfrm>
              <a:off x="1159477" y="3797658"/>
              <a:ext cx="2241639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zh-CN" sz="2000" b="1" spc="3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Tomcat</a:t>
              </a:r>
              <a:r>
                <a:rPr lang="zh-CN" altLang="en-US" sz="2000" b="1" spc="3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服务器</a:t>
              </a:r>
            </a:p>
          </p:txBody>
        </p:sp>
      </p:grpSp>
      <p:sp>
        <p:nvSpPr>
          <p:cNvPr id="48" name="文本框 47">
            <a:extLst>
              <a:ext uri="{FF2B5EF4-FFF2-40B4-BE49-F238E27FC236}">
                <a16:creationId xmlns:a16="http://schemas.microsoft.com/office/drawing/2014/main" id="{5078AF2A-031F-4C88-B68C-97107C7911AC}"/>
              </a:ext>
            </a:extLst>
          </p:cNvPr>
          <p:cNvSpPr txBox="1"/>
          <p:nvPr/>
        </p:nvSpPr>
        <p:spPr>
          <a:xfrm>
            <a:off x="8231123" y="253933"/>
            <a:ext cx="37403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spc="300">
                <a:solidFill>
                  <a:schemeClr val="tx1">
                    <a:lumMod val="75000"/>
                    <a:lumOff val="25000"/>
                  </a:schemeClr>
                </a:solidFill>
              </a:rPr>
              <a:t>智能家居系统的设计与实现</a:t>
            </a:r>
          </a:p>
        </p:txBody>
      </p:sp>
    </p:spTree>
    <p:extLst>
      <p:ext uri="{BB962C8B-B14F-4D97-AF65-F5344CB8AC3E}">
        <p14:creationId xmlns:p14="http://schemas.microsoft.com/office/powerpoint/2010/main" val="99918512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0">
        <p15:prstTrans prst="peelOff"/>
      </p:transition>
    </mc:Choice>
    <mc:Fallback xmlns="">
      <p:transition spd="slow" advClick="0" advTm="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7" dur="3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8" dur="3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22" presetClass="entr" presetSubtype="8" fill="hold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7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22" presetClass="entr" presetSubtype="8" fill="hold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0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22" presetClass="entr" presetSubtype="8" fill="hold" nodeType="withEffect">
                                      <p:stCondLst>
                                        <p:cond delay="17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3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22" presetClass="entr" presetSubtype="8" fill="hold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6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22" presetClass="entr" presetSubtype="1" fill="hold" nodeType="withEffect">
                                      <p:stCondLst>
                                        <p:cond delay="24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9" dur="5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22" presetClass="entr" presetSubtype="1" fill="hold" nodeType="withEffect">
                                      <p:stCondLst>
                                        <p:cond delay="27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32" dur="5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22" presetClass="entr" presetSubtype="1" fill="hold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35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22" presetClass="entr" presetSubtype="1" fill="hold" nodeType="withEffect">
                                      <p:stCondLst>
                                        <p:cond delay="330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38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22" presetClass="entr" presetSubtype="1" fill="hold" nodeType="withEffect">
                                      <p:stCondLst>
                                        <p:cond delay="360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41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22" presetClass="entr" presetSubtype="1" fill="hold" nodeType="withEffect">
                                      <p:stCondLst>
                                        <p:cond delay="390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44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22" presetClass="entr" presetSubtype="1" fill="hold" nodeType="withEffect">
                                      <p:stCondLst>
                                        <p:cond delay="42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47" dur="5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8" presetID="22" presetClass="entr" presetSubtype="1" fill="hold" nodeType="withEffect">
                                      <p:stCondLst>
                                        <p:cond delay="450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50" dur="5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1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3" dur="5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3" grpId="0" animBg="1"/>
          <p:bldP spid="14" grpId="0"/>
          <p:bldP spid="48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3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3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22" presetClass="entr" presetSubtype="8" fill="hold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7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22" presetClass="entr" presetSubtype="8" fill="hold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0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22" presetClass="entr" presetSubtype="8" fill="hold" nodeType="withEffect">
                                      <p:stCondLst>
                                        <p:cond delay="17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3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22" presetClass="entr" presetSubtype="8" fill="hold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6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22" presetClass="entr" presetSubtype="1" fill="hold" nodeType="withEffect">
                                      <p:stCondLst>
                                        <p:cond delay="24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9" dur="5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22" presetClass="entr" presetSubtype="1" fill="hold" nodeType="withEffect">
                                      <p:stCondLst>
                                        <p:cond delay="27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32" dur="5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22" presetClass="entr" presetSubtype="1" fill="hold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35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22" presetClass="entr" presetSubtype="1" fill="hold" nodeType="withEffect">
                                      <p:stCondLst>
                                        <p:cond delay="330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38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22" presetClass="entr" presetSubtype="1" fill="hold" nodeType="withEffect">
                                      <p:stCondLst>
                                        <p:cond delay="360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41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22" presetClass="entr" presetSubtype="1" fill="hold" nodeType="withEffect">
                                      <p:stCondLst>
                                        <p:cond delay="390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44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22" presetClass="entr" presetSubtype="1" fill="hold" nodeType="withEffect">
                                      <p:stCondLst>
                                        <p:cond delay="42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47" dur="5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8" presetID="22" presetClass="entr" presetSubtype="1" fill="hold" nodeType="withEffect">
                                      <p:stCondLst>
                                        <p:cond delay="450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50" dur="5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1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3" dur="5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3" grpId="0" animBg="1"/>
          <p:bldP spid="14" grpId="0"/>
          <p:bldP spid="48" grpId="0"/>
        </p:bldLst>
      </p:timing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-1029214" y="284492"/>
            <a:ext cx="1932300" cy="711939"/>
            <a:chOff x="3326229" y="1954572"/>
            <a:chExt cx="1932300" cy="711939"/>
          </a:xfrm>
        </p:grpSpPr>
        <p:sp>
          <p:nvSpPr>
            <p:cNvPr id="8" name="圆角矩形 7"/>
            <p:cNvSpPr/>
            <p:nvPr/>
          </p:nvSpPr>
          <p:spPr>
            <a:xfrm rot="5400000">
              <a:off x="3936409" y="1344392"/>
              <a:ext cx="711939" cy="1932300"/>
            </a:xfrm>
            <a:prstGeom prst="roundRect">
              <a:avLst>
                <a:gd name="adj" fmla="val 50000"/>
              </a:avLst>
            </a:prstGeom>
            <a:ln w="19050">
              <a:solidFill>
                <a:schemeClr val="bg1"/>
              </a:solidFill>
            </a:ln>
            <a:effectLst>
              <a:outerShdw blurRad="127000" dist="508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4376088" y="1954572"/>
              <a:ext cx="88244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spc="300">
                  <a:solidFill>
                    <a:schemeClr val="bg1"/>
                  </a:solidFill>
                  <a:latin typeface="Impact" panose="020B0806030902050204" pitchFamily="34" charset="0"/>
                </a:rPr>
                <a:t>02</a:t>
              </a:r>
              <a:endParaRPr lang="zh-CN" altLang="en-US" sz="4000" spc="30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</p:grpSp>
      <p:sp>
        <p:nvSpPr>
          <p:cNvPr id="13" name="圆角矩形 12"/>
          <p:cNvSpPr/>
          <p:nvPr/>
        </p:nvSpPr>
        <p:spPr>
          <a:xfrm>
            <a:off x="1070952" y="300692"/>
            <a:ext cx="2180248" cy="699768"/>
          </a:xfrm>
          <a:prstGeom prst="roundRect">
            <a:avLst>
              <a:gd name="adj" fmla="val 50000"/>
            </a:avLst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sp>
        <p:nvSpPr>
          <p:cNvPr id="14" name="文本框 13"/>
          <p:cNvSpPr txBox="1"/>
          <p:nvPr/>
        </p:nvSpPr>
        <p:spPr>
          <a:xfrm>
            <a:off x="1286143" y="374820"/>
            <a:ext cx="37403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>
                <a:solidFill>
                  <a:schemeClr val="tx1">
                    <a:lumMod val="75000"/>
                    <a:lumOff val="25000"/>
                  </a:schemeClr>
                </a:solidFill>
              </a:rPr>
              <a:t>关键技术</a:t>
            </a:r>
          </a:p>
        </p:txBody>
      </p:sp>
      <p:sp>
        <p:nvSpPr>
          <p:cNvPr id="17" name="矩形 16"/>
          <p:cNvSpPr/>
          <p:nvPr/>
        </p:nvSpPr>
        <p:spPr>
          <a:xfrm>
            <a:off x="0" y="6572250"/>
            <a:ext cx="12192000" cy="285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/>
          <p:cNvGrpSpPr/>
          <p:nvPr/>
        </p:nvGrpSpPr>
        <p:grpSpPr>
          <a:xfrm>
            <a:off x="903086" y="2591199"/>
            <a:ext cx="884265" cy="1373571"/>
            <a:chOff x="1980410" y="2710121"/>
            <a:chExt cx="884265" cy="1373571"/>
          </a:xfrm>
        </p:grpSpPr>
        <p:sp>
          <p:nvSpPr>
            <p:cNvPr id="18" name="MH_SubTitle_1"/>
            <p:cNvSpPr>
              <a:spLocks noChangeArrowheads="1"/>
            </p:cNvSpPr>
            <p:nvPr>
              <p:custDataLst>
                <p:tags r:id="rId19"/>
              </p:custDataLst>
            </p:nvPr>
          </p:nvSpPr>
          <p:spPr bwMode="auto">
            <a:xfrm>
              <a:off x="1980410" y="3362046"/>
              <a:ext cx="884265" cy="72164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norm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2400" b="1" spc="300">
                  <a:solidFill>
                    <a:srgbClr val="FFFFFF"/>
                  </a:solidFill>
                  <a:latin typeface="+mn-lt"/>
                  <a:ea typeface="+mn-ea"/>
                </a:rPr>
                <a:t>1</a:t>
              </a:r>
              <a:endParaRPr lang="zh-CN" altLang="en-US" sz="2400" b="1" spc="300">
                <a:solidFill>
                  <a:srgbClr val="FFFFFF"/>
                </a:solidFill>
                <a:latin typeface="+mn-lt"/>
                <a:ea typeface="+mn-ea"/>
              </a:endParaRPr>
            </a:p>
          </p:txBody>
        </p:sp>
        <p:cxnSp>
          <p:nvCxnSpPr>
            <p:cNvPr id="19" name="MH_Other_2"/>
            <p:cNvCxnSpPr>
              <a:cxnSpLocks noChangeShapeType="1"/>
            </p:cNvCxnSpPr>
            <p:nvPr>
              <p:custDataLst>
                <p:tags r:id="rId20"/>
              </p:custDataLst>
            </p:nvPr>
          </p:nvCxnSpPr>
          <p:spPr bwMode="auto">
            <a:xfrm flipH="1" flipV="1">
              <a:off x="2436196" y="2710121"/>
              <a:ext cx="2222" cy="673473"/>
            </a:xfrm>
            <a:prstGeom prst="line">
              <a:avLst/>
            </a:prstGeom>
            <a:noFill/>
            <a:ln w="19050" cmpd="sng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2" name="组合 1"/>
          <p:cNvGrpSpPr/>
          <p:nvPr/>
        </p:nvGrpSpPr>
        <p:grpSpPr>
          <a:xfrm>
            <a:off x="229748" y="2324476"/>
            <a:ext cx="2398274" cy="266722"/>
            <a:chOff x="1307072" y="2443398"/>
            <a:chExt cx="2398274" cy="266722"/>
          </a:xfrm>
        </p:grpSpPr>
        <p:sp>
          <p:nvSpPr>
            <p:cNvPr id="12" name="MH_Other_1"/>
            <p:cNvSpPr>
              <a:spLocks/>
            </p:cNvSpPr>
            <p:nvPr>
              <p:custDataLst>
                <p:tags r:id="rId17"/>
              </p:custDataLst>
            </p:nvPr>
          </p:nvSpPr>
          <p:spPr bwMode="auto">
            <a:xfrm>
              <a:off x="1307072" y="2443398"/>
              <a:ext cx="2398274" cy="266722"/>
            </a:xfrm>
            <a:custGeom>
              <a:avLst/>
              <a:gdLst>
                <a:gd name="T0" fmla="*/ 0 w 1524075"/>
                <a:gd name="T1" fmla="*/ 0 h 169416"/>
                <a:gd name="T2" fmla="*/ 1427460 w 1524075"/>
                <a:gd name="T3" fmla="*/ 0 h 169416"/>
                <a:gd name="T4" fmla="*/ 1524075 w 1524075"/>
                <a:gd name="T5" fmla="*/ 84708 h 169416"/>
                <a:gd name="T6" fmla="*/ 1427460 w 1524075"/>
                <a:gd name="T7" fmla="*/ 169416 h 169416"/>
                <a:gd name="T8" fmla="*/ 0 w 1524075"/>
                <a:gd name="T9" fmla="*/ 169416 h 169416"/>
                <a:gd name="T10" fmla="*/ 96615 w 1524075"/>
                <a:gd name="T11" fmla="*/ 84708 h 169416"/>
                <a:gd name="T12" fmla="*/ 0 w 1524075"/>
                <a:gd name="T13" fmla="*/ 0 h 1694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24075" h="169416">
                  <a:moveTo>
                    <a:pt x="0" y="0"/>
                  </a:moveTo>
                  <a:lnTo>
                    <a:pt x="1427460" y="0"/>
                  </a:lnTo>
                  <a:lnTo>
                    <a:pt x="1524075" y="84708"/>
                  </a:lnTo>
                  <a:lnTo>
                    <a:pt x="1427460" y="169416"/>
                  </a:lnTo>
                  <a:lnTo>
                    <a:pt x="0" y="169416"/>
                  </a:lnTo>
                  <a:lnTo>
                    <a:pt x="96615" y="847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20" name="MH_Other_3"/>
            <p:cNvSpPr>
              <a:spLocks noChangeArrowheads="1"/>
            </p:cNvSpPr>
            <p:nvPr>
              <p:custDataLst>
                <p:tags r:id="rId18"/>
              </p:custDataLst>
            </p:nvPr>
          </p:nvSpPr>
          <p:spPr bwMode="auto">
            <a:xfrm flipV="1">
              <a:off x="2385074" y="2525639"/>
              <a:ext cx="102243" cy="10224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3394915" y="2646637"/>
            <a:ext cx="782253" cy="1404008"/>
            <a:chOff x="4461004" y="2710121"/>
            <a:chExt cx="782253" cy="1404008"/>
          </a:xfrm>
        </p:grpSpPr>
        <p:sp>
          <p:nvSpPr>
            <p:cNvPr id="22" name="MH_SubTitle_2"/>
            <p:cNvSpPr>
              <a:spLocks noChangeArrowheads="1"/>
            </p:cNvSpPr>
            <p:nvPr>
              <p:custDataLst>
                <p:tags r:id="rId15"/>
              </p:custDataLst>
            </p:nvPr>
          </p:nvSpPr>
          <p:spPr bwMode="auto">
            <a:xfrm>
              <a:off x="4461004" y="3383594"/>
              <a:ext cx="782253" cy="73053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norm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2400" b="1" spc="300">
                  <a:solidFill>
                    <a:srgbClr val="FFFFFF"/>
                  </a:solidFill>
                  <a:latin typeface="+mn-lt"/>
                  <a:ea typeface="+mn-ea"/>
                </a:rPr>
                <a:t>2</a:t>
              </a:r>
              <a:endParaRPr lang="zh-CN" altLang="en-US" sz="2400" b="1" spc="300">
                <a:solidFill>
                  <a:srgbClr val="FFFFFF"/>
                </a:solidFill>
                <a:latin typeface="+mn-lt"/>
                <a:ea typeface="+mn-ea"/>
              </a:endParaRPr>
            </a:p>
          </p:txBody>
        </p:sp>
        <p:cxnSp>
          <p:nvCxnSpPr>
            <p:cNvPr id="23" name="MH_Other_5"/>
            <p:cNvCxnSpPr>
              <a:cxnSpLocks noChangeShapeType="1"/>
            </p:cNvCxnSpPr>
            <p:nvPr>
              <p:custDataLst>
                <p:tags r:id="rId16"/>
              </p:custDataLst>
            </p:nvPr>
          </p:nvCxnSpPr>
          <p:spPr bwMode="auto">
            <a:xfrm flipH="1" flipV="1">
              <a:off x="4834469" y="2710121"/>
              <a:ext cx="2223" cy="673473"/>
            </a:xfrm>
            <a:prstGeom prst="line">
              <a:avLst/>
            </a:prstGeom>
            <a:noFill/>
            <a:ln w="19050" cmpd="sng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3" name="组合 2"/>
          <p:cNvGrpSpPr/>
          <p:nvPr/>
        </p:nvGrpSpPr>
        <p:grpSpPr>
          <a:xfrm>
            <a:off x="2628023" y="2324476"/>
            <a:ext cx="2398275" cy="266722"/>
            <a:chOff x="3705347" y="2443398"/>
            <a:chExt cx="2398275" cy="266722"/>
          </a:xfrm>
        </p:grpSpPr>
        <p:sp>
          <p:nvSpPr>
            <p:cNvPr id="21" name="MH_Other_4"/>
            <p:cNvSpPr>
              <a:spLocks/>
            </p:cNvSpPr>
            <p:nvPr>
              <p:custDataLst>
                <p:tags r:id="rId13"/>
              </p:custDataLst>
            </p:nvPr>
          </p:nvSpPr>
          <p:spPr bwMode="auto">
            <a:xfrm>
              <a:off x="3705347" y="2443398"/>
              <a:ext cx="2398275" cy="266722"/>
            </a:xfrm>
            <a:custGeom>
              <a:avLst/>
              <a:gdLst>
                <a:gd name="T0" fmla="*/ 0 w 1524075"/>
                <a:gd name="T1" fmla="*/ 0 h 169416"/>
                <a:gd name="T2" fmla="*/ 1427460 w 1524075"/>
                <a:gd name="T3" fmla="*/ 0 h 169416"/>
                <a:gd name="T4" fmla="*/ 1524075 w 1524075"/>
                <a:gd name="T5" fmla="*/ 84708 h 169416"/>
                <a:gd name="T6" fmla="*/ 1427460 w 1524075"/>
                <a:gd name="T7" fmla="*/ 169416 h 169416"/>
                <a:gd name="T8" fmla="*/ 0 w 1524075"/>
                <a:gd name="T9" fmla="*/ 169416 h 169416"/>
                <a:gd name="T10" fmla="*/ 96615 w 1524075"/>
                <a:gd name="T11" fmla="*/ 84708 h 169416"/>
                <a:gd name="T12" fmla="*/ 0 w 1524075"/>
                <a:gd name="T13" fmla="*/ 0 h 1694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24075" h="169416">
                  <a:moveTo>
                    <a:pt x="0" y="0"/>
                  </a:moveTo>
                  <a:lnTo>
                    <a:pt x="1427460" y="0"/>
                  </a:lnTo>
                  <a:lnTo>
                    <a:pt x="1524075" y="84708"/>
                  </a:lnTo>
                  <a:lnTo>
                    <a:pt x="1427460" y="169416"/>
                  </a:lnTo>
                  <a:lnTo>
                    <a:pt x="0" y="169416"/>
                  </a:lnTo>
                  <a:lnTo>
                    <a:pt x="96615" y="847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24" name="MH_Other_6"/>
            <p:cNvSpPr>
              <a:spLocks noChangeArrowheads="1"/>
            </p:cNvSpPr>
            <p:nvPr>
              <p:custDataLst>
                <p:tags r:id="rId14"/>
              </p:custDataLst>
            </p:nvPr>
          </p:nvSpPr>
          <p:spPr bwMode="auto">
            <a:xfrm flipV="1">
              <a:off x="4785571" y="2525639"/>
              <a:ext cx="102243" cy="10224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5784732" y="2591199"/>
            <a:ext cx="782250" cy="1439757"/>
            <a:chOff x="6862056" y="2710121"/>
            <a:chExt cx="782250" cy="1439757"/>
          </a:xfrm>
        </p:grpSpPr>
        <p:sp>
          <p:nvSpPr>
            <p:cNvPr id="26" name="MH_SubTitle_3"/>
            <p:cNvSpPr>
              <a:spLocks noChangeArrowheads="1"/>
            </p:cNvSpPr>
            <p:nvPr>
              <p:custDataLst>
                <p:tags r:id="rId11"/>
              </p:custDataLst>
            </p:nvPr>
          </p:nvSpPr>
          <p:spPr bwMode="auto">
            <a:xfrm>
              <a:off x="6862056" y="3419343"/>
              <a:ext cx="782250" cy="730535"/>
            </a:xfrm>
            <a:prstGeom prst="ellipse">
              <a:avLst/>
            </a:prstGeom>
            <a:ln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square" lIns="0" tIns="0" rIns="0" bIns="0" anchor="ctr">
              <a:norm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2400" b="1" spc="300">
                  <a:solidFill>
                    <a:srgbClr val="FFFFFF"/>
                  </a:solidFill>
                  <a:latin typeface="+mn-lt"/>
                  <a:ea typeface="+mn-ea"/>
                </a:rPr>
                <a:t>3</a:t>
              </a:r>
              <a:endParaRPr lang="zh-CN" altLang="en-US" sz="2400" b="1" spc="300">
                <a:solidFill>
                  <a:srgbClr val="FFFFFF"/>
                </a:solidFill>
                <a:latin typeface="+mn-lt"/>
                <a:ea typeface="+mn-ea"/>
              </a:endParaRPr>
            </a:p>
          </p:txBody>
        </p:sp>
        <p:cxnSp>
          <p:nvCxnSpPr>
            <p:cNvPr id="27" name="MH_Other_8"/>
            <p:cNvCxnSpPr>
              <a:cxnSpLocks noChangeShapeType="1"/>
            </p:cNvCxnSpPr>
            <p:nvPr>
              <p:custDataLst>
                <p:tags r:id="rId12"/>
              </p:custDataLst>
            </p:nvPr>
          </p:nvCxnSpPr>
          <p:spPr bwMode="auto">
            <a:xfrm flipH="1" flipV="1">
              <a:off x="7234966" y="2710121"/>
              <a:ext cx="0" cy="673473"/>
            </a:xfrm>
            <a:prstGeom prst="line">
              <a:avLst/>
            </a:prstGeom>
            <a:ln>
              <a:headEnd/>
              <a:tailEnd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4" name="组合 3"/>
          <p:cNvGrpSpPr/>
          <p:nvPr/>
        </p:nvGrpSpPr>
        <p:grpSpPr>
          <a:xfrm>
            <a:off x="5026297" y="2324476"/>
            <a:ext cx="2400497" cy="266722"/>
            <a:chOff x="6103621" y="2443398"/>
            <a:chExt cx="2400497" cy="266722"/>
          </a:xfrm>
        </p:grpSpPr>
        <p:sp>
          <p:nvSpPr>
            <p:cNvPr id="25" name="MH_Other_7"/>
            <p:cNvSpPr>
              <a:spLocks/>
            </p:cNvSpPr>
            <p:nvPr>
              <p:custDataLst>
                <p:tags r:id="rId9"/>
              </p:custDataLst>
            </p:nvPr>
          </p:nvSpPr>
          <p:spPr bwMode="auto">
            <a:xfrm>
              <a:off x="6103621" y="2443398"/>
              <a:ext cx="2400497" cy="266722"/>
            </a:xfrm>
            <a:custGeom>
              <a:avLst/>
              <a:gdLst>
                <a:gd name="T0" fmla="*/ 0 w 1524075"/>
                <a:gd name="T1" fmla="*/ 0 h 169416"/>
                <a:gd name="T2" fmla="*/ 1427460 w 1524075"/>
                <a:gd name="T3" fmla="*/ 0 h 169416"/>
                <a:gd name="T4" fmla="*/ 1524075 w 1524075"/>
                <a:gd name="T5" fmla="*/ 84708 h 169416"/>
                <a:gd name="T6" fmla="*/ 1427460 w 1524075"/>
                <a:gd name="T7" fmla="*/ 169416 h 169416"/>
                <a:gd name="T8" fmla="*/ 0 w 1524075"/>
                <a:gd name="T9" fmla="*/ 169416 h 169416"/>
                <a:gd name="T10" fmla="*/ 96615 w 1524075"/>
                <a:gd name="T11" fmla="*/ 84708 h 169416"/>
                <a:gd name="T12" fmla="*/ 0 w 1524075"/>
                <a:gd name="T13" fmla="*/ 0 h 1694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24075" h="169416">
                  <a:moveTo>
                    <a:pt x="0" y="0"/>
                  </a:moveTo>
                  <a:lnTo>
                    <a:pt x="1427460" y="0"/>
                  </a:lnTo>
                  <a:lnTo>
                    <a:pt x="1524075" y="84708"/>
                  </a:lnTo>
                  <a:lnTo>
                    <a:pt x="1427460" y="169416"/>
                  </a:lnTo>
                  <a:lnTo>
                    <a:pt x="0" y="169416"/>
                  </a:lnTo>
                  <a:lnTo>
                    <a:pt x="96615" y="84708"/>
                  </a:lnTo>
                  <a:lnTo>
                    <a:pt x="0" y="0"/>
                  </a:lnTo>
                  <a:close/>
                </a:path>
              </a:pathLst>
            </a:custGeom>
            <a:ln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28" name="MH_Other_9"/>
            <p:cNvSpPr>
              <a:spLocks noChangeArrowheads="1"/>
            </p:cNvSpPr>
            <p:nvPr>
              <p:custDataLst>
                <p:tags r:id="rId10"/>
              </p:custDataLst>
            </p:nvPr>
          </p:nvSpPr>
          <p:spPr bwMode="auto">
            <a:xfrm flipV="1">
              <a:off x="7183846" y="2525639"/>
              <a:ext cx="102243" cy="10224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8190050" y="2530648"/>
            <a:ext cx="731736" cy="1468048"/>
            <a:chOff x="9251870" y="2710121"/>
            <a:chExt cx="731736" cy="1468048"/>
          </a:xfrm>
        </p:grpSpPr>
        <p:sp>
          <p:nvSpPr>
            <p:cNvPr id="30" name="MH_SubTitle_4"/>
            <p:cNvSpPr>
              <a:spLocks noChangeArrowheads="1"/>
            </p:cNvSpPr>
            <p:nvPr>
              <p:custDataLst>
                <p:tags r:id="rId7"/>
              </p:custDataLst>
            </p:nvPr>
          </p:nvSpPr>
          <p:spPr bwMode="auto">
            <a:xfrm>
              <a:off x="9251870" y="3447634"/>
              <a:ext cx="731736" cy="730535"/>
            </a:xfrm>
            <a:prstGeom prst="ellipse">
              <a:avLst/>
            </a:prstGeom>
            <a:ln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wrap="square" lIns="0" tIns="0" rIns="0" bIns="0" anchor="ctr">
              <a:norm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2400" b="1" spc="300">
                  <a:solidFill>
                    <a:srgbClr val="FFFFFF"/>
                  </a:solidFill>
                  <a:latin typeface="+mn-lt"/>
                  <a:ea typeface="+mn-ea"/>
                </a:rPr>
                <a:t>4</a:t>
              </a:r>
              <a:endParaRPr lang="zh-CN" altLang="en-US" sz="2400" b="1" spc="300">
                <a:solidFill>
                  <a:srgbClr val="FFFFFF"/>
                </a:solidFill>
                <a:latin typeface="+mn-lt"/>
                <a:ea typeface="+mn-ea"/>
              </a:endParaRPr>
            </a:p>
          </p:txBody>
        </p:sp>
        <p:cxnSp>
          <p:nvCxnSpPr>
            <p:cNvPr id="31" name="MH_Other_11"/>
            <p:cNvCxnSpPr>
              <a:cxnSpLocks noChangeShapeType="1"/>
            </p:cNvCxnSpPr>
            <p:nvPr>
              <p:custDataLst>
                <p:tags r:id="rId8"/>
              </p:custDataLst>
            </p:nvPr>
          </p:nvCxnSpPr>
          <p:spPr bwMode="auto">
            <a:xfrm flipH="1" flipV="1">
              <a:off x="9633242" y="2710121"/>
              <a:ext cx="2222" cy="673473"/>
            </a:xfrm>
            <a:prstGeom prst="line">
              <a:avLst/>
            </a:prstGeom>
            <a:ln>
              <a:headEnd/>
              <a:tailEnd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5" name="组合 4"/>
          <p:cNvGrpSpPr/>
          <p:nvPr/>
        </p:nvGrpSpPr>
        <p:grpSpPr>
          <a:xfrm>
            <a:off x="7426794" y="2324476"/>
            <a:ext cx="2398274" cy="266722"/>
            <a:chOff x="8504118" y="2443398"/>
            <a:chExt cx="2398274" cy="266722"/>
          </a:xfrm>
        </p:grpSpPr>
        <p:sp>
          <p:nvSpPr>
            <p:cNvPr id="29" name="MH_Other_10"/>
            <p:cNvSpPr>
              <a:spLocks/>
            </p:cNvSpPr>
            <p:nvPr>
              <p:custDataLst>
                <p:tags r:id="rId5"/>
              </p:custDataLst>
            </p:nvPr>
          </p:nvSpPr>
          <p:spPr bwMode="auto">
            <a:xfrm>
              <a:off x="8504118" y="2443398"/>
              <a:ext cx="2398274" cy="266722"/>
            </a:xfrm>
            <a:custGeom>
              <a:avLst/>
              <a:gdLst>
                <a:gd name="T0" fmla="*/ 0 w 1524075"/>
                <a:gd name="T1" fmla="*/ 0 h 169416"/>
                <a:gd name="T2" fmla="*/ 1427460 w 1524075"/>
                <a:gd name="T3" fmla="*/ 0 h 169416"/>
                <a:gd name="T4" fmla="*/ 1524075 w 1524075"/>
                <a:gd name="T5" fmla="*/ 84708 h 169416"/>
                <a:gd name="T6" fmla="*/ 1427460 w 1524075"/>
                <a:gd name="T7" fmla="*/ 169416 h 169416"/>
                <a:gd name="T8" fmla="*/ 0 w 1524075"/>
                <a:gd name="T9" fmla="*/ 169416 h 169416"/>
                <a:gd name="T10" fmla="*/ 96615 w 1524075"/>
                <a:gd name="T11" fmla="*/ 84708 h 169416"/>
                <a:gd name="T12" fmla="*/ 0 w 1524075"/>
                <a:gd name="T13" fmla="*/ 0 h 1694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24075" h="169416">
                  <a:moveTo>
                    <a:pt x="0" y="0"/>
                  </a:moveTo>
                  <a:lnTo>
                    <a:pt x="1427460" y="0"/>
                  </a:lnTo>
                  <a:lnTo>
                    <a:pt x="1524075" y="84708"/>
                  </a:lnTo>
                  <a:lnTo>
                    <a:pt x="1427460" y="169416"/>
                  </a:lnTo>
                  <a:lnTo>
                    <a:pt x="0" y="169416"/>
                  </a:lnTo>
                  <a:lnTo>
                    <a:pt x="96615" y="84708"/>
                  </a:lnTo>
                  <a:lnTo>
                    <a:pt x="0" y="0"/>
                  </a:lnTo>
                  <a:close/>
                </a:path>
              </a:pathLst>
            </a:custGeom>
            <a:ln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32" name="MH_Other_12"/>
            <p:cNvSpPr>
              <a:spLocks noChangeArrowheads="1"/>
            </p:cNvSpPr>
            <p:nvPr>
              <p:custDataLst>
                <p:tags r:id="rId6"/>
              </p:custDataLst>
            </p:nvPr>
          </p:nvSpPr>
          <p:spPr bwMode="auto">
            <a:xfrm flipV="1">
              <a:off x="9582120" y="2525639"/>
              <a:ext cx="102243" cy="102243"/>
            </a:xfrm>
            <a:prstGeom prst="ellipse">
              <a:avLst/>
            </a:prstGeom>
            <a:ln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222247" y="4214872"/>
            <a:ext cx="2273251" cy="1305358"/>
            <a:chOff x="1143673" y="3797658"/>
            <a:chExt cx="2273251" cy="1305358"/>
          </a:xfrm>
        </p:grpSpPr>
        <p:sp>
          <p:nvSpPr>
            <p:cNvPr id="34" name="矩形 33"/>
            <p:cNvSpPr/>
            <p:nvPr/>
          </p:nvSpPr>
          <p:spPr>
            <a:xfrm>
              <a:off x="1292979" y="4197768"/>
              <a:ext cx="1974635" cy="90524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>
                <a:lnSpc>
                  <a:spcPct val="130000"/>
                </a:lnSpc>
                <a:defRPr/>
              </a:pPr>
              <a:r>
                <a:rPr lang="zh-CN" altLang="en-US" sz="140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</a:rPr>
                <a:t>美国</a:t>
              </a:r>
              <a:r>
                <a:rPr lang="en-US" altLang="zh-CN" sz="140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</a:rPr>
                <a:t>TI</a:t>
              </a:r>
              <a:r>
                <a:rPr lang="zh-CN" altLang="en-US" sz="140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</a:rPr>
                <a:t>公司专门为无线传感网数据通信而开发一款集成芯片</a:t>
              </a:r>
              <a:endParaRPr lang="zh-CN" altLang="en-US" sz="1600">
                <a:solidFill>
                  <a:srgbClr val="0070C0">
                    <a:lumMod val="50000"/>
                  </a:srgbClr>
                </a:solidFill>
                <a:ea typeface="黑体" panose="02010609060101010101" pitchFamily="49" charset="-122"/>
              </a:endParaRPr>
            </a:p>
          </p:txBody>
        </p:sp>
        <p:sp>
          <p:nvSpPr>
            <p:cNvPr id="35" name="矩形 34"/>
            <p:cNvSpPr/>
            <p:nvPr/>
          </p:nvSpPr>
          <p:spPr>
            <a:xfrm>
              <a:off x="1143673" y="3797658"/>
              <a:ext cx="2273251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zh-CN" sz="2000" b="1" spc="30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CC2530</a:t>
              </a:r>
              <a:r>
                <a:rPr lang="zh-CN" altLang="en-US" sz="2000" b="1" spc="3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开发板</a:t>
              </a:r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2769403" y="4214872"/>
            <a:ext cx="1974635" cy="1585434"/>
            <a:chOff x="1292979" y="3797658"/>
            <a:chExt cx="1974635" cy="1585434"/>
          </a:xfrm>
        </p:grpSpPr>
        <p:sp>
          <p:nvSpPr>
            <p:cNvPr id="37" name="矩形 36"/>
            <p:cNvSpPr/>
            <p:nvPr/>
          </p:nvSpPr>
          <p:spPr>
            <a:xfrm>
              <a:off x="1292979" y="4197768"/>
              <a:ext cx="1974635" cy="11853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>
                <a:lnSpc>
                  <a:spcPct val="130000"/>
                </a:lnSpc>
                <a:defRPr/>
              </a:pPr>
              <a:r>
                <a:rPr lang="en-US" altLang="zh-CN" sz="140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</a:rPr>
                <a:t>ZigBee</a:t>
              </a:r>
              <a:r>
                <a:rPr lang="zh-CN" altLang="en-US" sz="140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</a:rPr>
                <a:t>是一种底层采用</a:t>
              </a:r>
              <a:r>
                <a:rPr lang="en-US" altLang="zh-CN" sz="140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</a:rPr>
                <a:t>IEEE 802.15.4</a:t>
              </a:r>
              <a:r>
                <a:rPr lang="zh-CN" altLang="en-US" sz="140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</a:rPr>
                <a:t>（无线个人区域网）标准无线网络协议</a:t>
              </a:r>
              <a:endParaRPr lang="zh-CN" altLang="en-US" sz="1600">
                <a:solidFill>
                  <a:srgbClr val="0070C0">
                    <a:lumMod val="50000"/>
                  </a:srgbClr>
                </a:solidFill>
                <a:ea typeface="黑体" panose="02010609060101010101" pitchFamily="49" charset="-122"/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1335167" y="3797658"/>
              <a:ext cx="1890261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zh-CN" sz="2000" b="1" spc="3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ZigBee</a:t>
              </a:r>
              <a:r>
                <a:rPr lang="zh-CN" altLang="en-US" sz="2000" b="1" spc="3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技术</a:t>
              </a: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5149842" y="4214872"/>
            <a:ext cx="1974635" cy="745204"/>
            <a:chOff x="1292979" y="3797658"/>
            <a:chExt cx="1974635" cy="745204"/>
          </a:xfrm>
        </p:grpSpPr>
        <p:sp>
          <p:nvSpPr>
            <p:cNvPr id="40" name="矩形 39"/>
            <p:cNvSpPr/>
            <p:nvPr/>
          </p:nvSpPr>
          <p:spPr>
            <a:xfrm>
              <a:off x="1292979" y="4197768"/>
              <a:ext cx="1974635" cy="34509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>
                <a:lnSpc>
                  <a:spcPct val="130000"/>
                </a:lnSpc>
                <a:defRPr/>
              </a:pPr>
              <a:r>
                <a:rPr lang="zh-CN" altLang="en-US" sz="140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</a:rPr>
                <a:t>负责采集室内环境数据</a:t>
              </a:r>
              <a:endParaRPr lang="zh-CN" altLang="en-US" sz="1600">
                <a:solidFill>
                  <a:srgbClr val="0070C0">
                    <a:lumMod val="50000"/>
                  </a:srgbClr>
                </a:solidFill>
                <a:ea typeface="黑体" panose="02010609060101010101" pitchFamily="49" charset="-122"/>
              </a:endParaRPr>
            </a:p>
          </p:txBody>
        </p:sp>
        <p:sp>
          <p:nvSpPr>
            <p:cNvPr id="41" name="矩形 40"/>
            <p:cNvSpPr/>
            <p:nvPr/>
          </p:nvSpPr>
          <p:spPr>
            <a:xfrm>
              <a:off x="1450583" y="3797658"/>
              <a:ext cx="1659430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zh-CN" altLang="en-US" sz="2000" b="1" spc="3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传感器技术</a:t>
              </a:r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7539277" y="4214872"/>
            <a:ext cx="1974635" cy="744820"/>
            <a:chOff x="1292979" y="3797658"/>
            <a:chExt cx="1974635" cy="744820"/>
          </a:xfrm>
        </p:grpSpPr>
        <p:sp>
          <p:nvSpPr>
            <p:cNvPr id="43" name="矩形 42"/>
            <p:cNvSpPr/>
            <p:nvPr/>
          </p:nvSpPr>
          <p:spPr>
            <a:xfrm>
              <a:off x="1292979" y="4197768"/>
              <a:ext cx="1974635" cy="3447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  <a:defRPr/>
              </a:pPr>
              <a:r>
                <a:rPr lang="zh-CN" altLang="en-US" sz="140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</a:rPr>
                <a:t>常用家电和驱动电路</a:t>
              </a:r>
            </a:p>
          </p:txBody>
        </p:sp>
        <p:sp>
          <p:nvSpPr>
            <p:cNvPr id="44" name="矩形 43"/>
            <p:cNvSpPr/>
            <p:nvPr/>
          </p:nvSpPr>
          <p:spPr>
            <a:xfrm>
              <a:off x="1303106" y="3797658"/>
              <a:ext cx="1954381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zh-CN" altLang="en-US" sz="2000" b="1" spc="3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家电控制技术</a:t>
              </a:r>
            </a:p>
          </p:txBody>
        </p:sp>
      </p:grpSp>
      <p:sp>
        <p:nvSpPr>
          <p:cNvPr id="48" name="文本框 47">
            <a:extLst>
              <a:ext uri="{FF2B5EF4-FFF2-40B4-BE49-F238E27FC236}">
                <a16:creationId xmlns:a16="http://schemas.microsoft.com/office/drawing/2014/main" id="{5078AF2A-031F-4C88-B68C-97107C7911AC}"/>
              </a:ext>
            </a:extLst>
          </p:cNvPr>
          <p:cNvSpPr txBox="1"/>
          <p:nvPr/>
        </p:nvSpPr>
        <p:spPr>
          <a:xfrm>
            <a:off x="8231123" y="253933"/>
            <a:ext cx="37403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spc="300">
                <a:solidFill>
                  <a:schemeClr val="tx1">
                    <a:lumMod val="75000"/>
                    <a:lumOff val="25000"/>
                  </a:schemeClr>
                </a:solidFill>
              </a:rPr>
              <a:t>智能家居系统的设计与实现</a:t>
            </a:r>
          </a:p>
        </p:txBody>
      </p: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670EC5EA-E98E-432E-8CBC-814C73F47342}"/>
              </a:ext>
            </a:extLst>
          </p:cNvPr>
          <p:cNvGrpSpPr/>
          <p:nvPr/>
        </p:nvGrpSpPr>
        <p:grpSpPr>
          <a:xfrm>
            <a:off x="9788286" y="2324476"/>
            <a:ext cx="2398274" cy="266722"/>
            <a:chOff x="1307072" y="2443398"/>
            <a:chExt cx="2398274" cy="266722"/>
          </a:xfrm>
        </p:grpSpPr>
        <p:sp>
          <p:nvSpPr>
            <p:cNvPr id="50" name="MH_Other_1">
              <a:extLst>
                <a:ext uri="{FF2B5EF4-FFF2-40B4-BE49-F238E27FC236}">
                  <a16:creationId xmlns:a16="http://schemas.microsoft.com/office/drawing/2014/main" id="{2690C50C-C5B5-414B-BB89-E08AD7E39A7F}"/>
                </a:ext>
              </a:extLst>
            </p:cNvPr>
            <p:cNvSpPr>
              <a:spLocks/>
            </p:cNvSpPr>
            <p:nvPr>
              <p:custDataLst>
                <p:tags r:id="rId3"/>
              </p:custDataLst>
            </p:nvPr>
          </p:nvSpPr>
          <p:spPr bwMode="auto">
            <a:xfrm>
              <a:off x="1307072" y="2443398"/>
              <a:ext cx="2398274" cy="266722"/>
            </a:xfrm>
            <a:custGeom>
              <a:avLst/>
              <a:gdLst>
                <a:gd name="T0" fmla="*/ 0 w 1524075"/>
                <a:gd name="T1" fmla="*/ 0 h 169416"/>
                <a:gd name="T2" fmla="*/ 1427460 w 1524075"/>
                <a:gd name="T3" fmla="*/ 0 h 169416"/>
                <a:gd name="T4" fmla="*/ 1524075 w 1524075"/>
                <a:gd name="T5" fmla="*/ 84708 h 169416"/>
                <a:gd name="T6" fmla="*/ 1427460 w 1524075"/>
                <a:gd name="T7" fmla="*/ 169416 h 169416"/>
                <a:gd name="T8" fmla="*/ 0 w 1524075"/>
                <a:gd name="T9" fmla="*/ 169416 h 169416"/>
                <a:gd name="T10" fmla="*/ 96615 w 1524075"/>
                <a:gd name="T11" fmla="*/ 84708 h 169416"/>
                <a:gd name="T12" fmla="*/ 0 w 1524075"/>
                <a:gd name="T13" fmla="*/ 0 h 1694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24075" h="169416">
                  <a:moveTo>
                    <a:pt x="0" y="0"/>
                  </a:moveTo>
                  <a:lnTo>
                    <a:pt x="1427460" y="0"/>
                  </a:lnTo>
                  <a:lnTo>
                    <a:pt x="1524075" y="84708"/>
                  </a:lnTo>
                  <a:lnTo>
                    <a:pt x="1427460" y="169416"/>
                  </a:lnTo>
                  <a:lnTo>
                    <a:pt x="0" y="169416"/>
                  </a:lnTo>
                  <a:lnTo>
                    <a:pt x="96615" y="84708"/>
                  </a:lnTo>
                  <a:lnTo>
                    <a:pt x="0" y="0"/>
                  </a:lnTo>
                  <a:close/>
                </a:path>
              </a:pathLst>
            </a:cu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51" name="MH_Other_3">
              <a:extLst>
                <a:ext uri="{FF2B5EF4-FFF2-40B4-BE49-F238E27FC236}">
                  <a16:creationId xmlns:a16="http://schemas.microsoft.com/office/drawing/2014/main" id="{C291200B-853E-4FB6-981C-B667A15EFCE7}"/>
                </a:ext>
              </a:extLst>
            </p:cNvPr>
            <p:cNvSpPr>
              <a:spLocks noChangeArrowheads="1"/>
            </p:cNvSpPr>
            <p:nvPr>
              <p:custDataLst>
                <p:tags r:id="rId4"/>
              </p:custDataLst>
            </p:nvPr>
          </p:nvSpPr>
          <p:spPr bwMode="auto">
            <a:xfrm flipV="1">
              <a:off x="2385074" y="2525639"/>
              <a:ext cx="102243" cy="102243"/>
            </a:xfrm>
            <a:prstGeom prst="ellipse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20399B96-CB9B-4476-A364-AED6A18AD4C9}"/>
              </a:ext>
            </a:extLst>
          </p:cNvPr>
          <p:cNvGrpSpPr/>
          <p:nvPr/>
        </p:nvGrpSpPr>
        <p:grpSpPr>
          <a:xfrm>
            <a:off x="10475276" y="2625125"/>
            <a:ext cx="884265" cy="1373571"/>
            <a:chOff x="1980410" y="2710121"/>
            <a:chExt cx="884265" cy="1373571"/>
          </a:xfrm>
        </p:grpSpPr>
        <p:sp>
          <p:nvSpPr>
            <p:cNvPr id="53" name="MH_SubTitle_1">
              <a:extLst>
                <a:ext uri="{FF2B5EF4-FFF2-40B4-BE49-F238E27FC236}">
                  <a16:creationId xmlns:a16="http://schemas.microsoft.com/office/drawing/2014/main" id="{381AF882-1E9C-475D-BCBE-8AFA49E745C3}"/>
                </a:ext>
              </a:extLst>
            </p:cNvPr>
            <p:cNvSpPr>
              <a:spLocks noChangeArrowheads="1"/>
            </p:cNvSpPr>
            <p:nvPr>
              <p:custDataLst>
                <p:tags r:id="rId1"/>
              </p:custDataLst>
            </p:nvPr>
          </p:nvSpPr>
          <p:spPr bwMode="auto">
            <a:xfrm>
              <a:off x="1980410" y="3362046"/>
              <a:ext cx="884265" cy="721646"/>
            </a:xfrm>
            <a:prstGeom prst="ellipse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lIns="0" tIns="0" rIns="0" bIns="0" anchor="ctr">
              <a:norm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2400" b="1" spc="300">
                  <a:solidFill>
                    <a:srgbClr val="FFFFFF"/>
                  </a:solidFill>
                  <a:latin typeface="+mn-lt"/>
                  <a:ea typeface="+mn-ea"/>
                </a:rPr>
                <a:t>5</a:t>
              </a:r>
              <a:endParaRPr lang="zh-CN" altLang="en-US" sz="2400" b="1" spc="300">
                <a:solidFill>
                  <a:srgbClr val="FFFFFF"/>
                </a:solidFill>
                <a:latin typeface="+mn-lt"/>
                <a:ea typeface="+mn-ea"/>
              </a:endParaRPr>
            </a:p>
          </p:txBody>
        </p:sp>
        <p:cxnSp>
          <p:nvCxnSpPr>
            <p:cNvPr id="54" name="MH_Other_2">
              <a:extLst>
                <a:ext uri="{FF2B5EF4-FFF2-40B4-BE49-F238E27FC236}">
                  <a16:creationId xmlns:a16="http://schemas.microsoft.com/office/drawing/2014/main" id="{952053F5-7176-414B-8433-E223E72FD057}"/>
                </a:ext>
              </a:extLst>
            </p:cNvPr>
            <p:cNvCxnSpPr>
              <a:cxnSpLocks noChangeShapeType="1"/>
            </p:cNvCxnSpPr>
            <p:nvPr>
              <p:custDataLst>
                <p:tags r:id="rId2"/>
              </p:custDataLst>
            </p:nvPr>
          </p:nvCxnSpPr>
          <p:spPr bwMode="auto">
            <a:xfrm flipH="1" flipV="1">
              <a:off x="2436196" y="2710121"/>
              <a:ext cx="2222" cy="673473"/>
            </a:xfrm>
            <a:prstGeom prst="line">
              <a:avLst/>
            </a:prstGeom>
            <a:ln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1F6CF88B-F029-4B03-84D7-0A0F4B79B954}"/>
              </a:ext>
            </a:extLst>
          </p:cNvPr>
          <p:cNvGrpSpPr/>
          <p:nvPr/>
        </p:nvGrpSpPr>
        <p:grpSpPr>
          <a:xfrm>
            <a:off x="9950157" y="4246774"/>
            <a:ext cx="1974635" cy="1025281"/>
            <a:chOff x="1292979" y="3797658"/>
            <a:chExt cx="1974635" cy="1025281"/>
          </a:xfrm>
        </p:grpSpPr>
        <p:sp>
          <p:nvSpPr>
            <p:cNvPr id="56" name="矩形 55">
              <a:extLst>
                <a:ext uri="{FF2B5EF4-FFF2-40B4-BE49-F238E27FC236}">
                  <a16:creationId xmlns:a16="http://schemas.microsoft.com/office/drawing/2014/main" id="{F1067E89-568B-467D-8776-2D4A76C267FD}"/>
                </a:ext>
              </a:extLst>
            </p:cNvPr>
            <p:cNvSpPr/>
            <p:nvPr/>
          </p:nvSpPr>
          <p:spPr>
            <a:xfrm>
              <a:off x="1292979" y="4197768"/>
              <a:ext cx="1974635" cy="6251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>
                <a:lnSpc>
                  <a:spcPct val="130000"/>
                </a:lnSpc>
                <a:defRPr/>
              </a:pPr>
              <a:r>
                <a:rPr lang="zh-CN" altLang="en-US" sz="140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</a:rPr>
                <a:t>将硬件接入互联网的关键技术</a:t>
              </a:r>
              <a:endParaRPr lang="zh-CN" altLang="en-US" sz="1600">
                <a:solidFill>
                  <a:srgbClr val="0070C0">
                    <a:lumMod val="50000"/>
                  </a:srgbClr>
                </a:solidFill>
                <a:ea typeface="黑体" panose="02010609060101010101" pitchFamily="49" charset="-122"/>
              </a:endParaRPr>
            </a:p>
          </p:txBody>
        </p:sp>
        <p:sp>
          <p:nvSpPr>
            <p:cNvPr id="57" name="矩形 56">
              <a:extLst>
                <a:ext uri="{FF2B5EF4-FFF2-40B4-BE49-F238E27FC236}">
                  <a16:creationId xmlns:a16="http://schemas.microsoft.com/office/drawing/2014/main" id="{88390F7E-83E8-4BA6-9465-26D306B23B13}"/>
                </a:ext>
              </a:extLst>
            </p:cNvPr>
            <p:cNvSpPr/>
            <p:nvPr/>
          </p:nvSpPr>
          <p:spPr>
            <a:xfrm>
              <a:off x="1598062" y="3797658"/>
              <a:ext cx="136447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zh-CN" altLang="en-US" sz="2000" b="1" spc="3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网关技术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4164103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0">
        <p15:prstTrans prst="peelOff"/>
      </p:transition>
    </mc:Choice>
    <mc:Fallback xmlns="">
      <p:transition spd="slow" advClick="0" advTm="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7" dur="3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8" dur="3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22" presetClass="entr" presetSubtype="8" fill="hold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7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22" presetClass="entr" presetSubtype="8" fill="hold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0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22" presetClass="entr" presetSubtype="8" fill="hold" nodeType="withEffect">
                                      <p:stCondLst>
                                        <p:cond delay="17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3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22" presetClass="entr" presetSubtype="8" fill="hold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6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22" presetClass="entr" presetSubtype="1" fill="hold" nodeType="withEffect">
                                      <p:stCondLst>
                                        <p:cond delay="24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9" dur="5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22" presetClass="entr" presetSubtype="1" fill="hold" nodeType="withEffect">
                                      <p:stCondLst>
                                        <p:cond delay="27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32" dur="5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22" presetClass="entr" presetSubtype="1" fill="hold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35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22" presetClass="entr" presetSubtype="1" fill="hold" nodeType="withEffect">
                                      <p:stCondLst>
                                        <p:cond delay="330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38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22" presetClass="entr" presetSubtype="1" fill="hold" nodeType="withEffect">
                                      <p:stCondLst>
                                        <p:cond delay="360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41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22" presetClass="entr" presetSubtype="1" fill="hold" nodeType="withEffect">
                                      <p:stCondLst>
                                        <p:cond delay="390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44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22" presetClass="entr" presetSubtype="1" fill="hold" nodeType="withEffect">
                                      <p:stCondLst>
                                        <p:cond delay="42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47" dur="5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8" presetID="22" presetClass="entr" presetSubtype="1" fill="hold" nodeType="withEffect">
                                      <p:stCondLst>
                                        <p:cond delay="450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50" dur="5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1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3" dur="5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4" presetID="22" presetClass="entr" presetSubtype="8" fill="hold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6" dur="5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7" presetID="22" presetClass="entr" presetSubtype="1" fill="hold" nodeType="withEffect">
                                      <p:stCondLst>
                                        <p:cond delay="330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59" dur="50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0" presetID="22" presetClass="entr" presetSubtype="1" fill="hold" nodeType="withEffect">
                                      <p:stCondLst>
                                        <p:cond delay="360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62" dur="5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3" grpId="0" animBg="1"/>
          <p:bldP spid="14" grpId="0"/>
          <p:bldP spid="48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3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3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22" presetClass="entr" presetSubtype="8" fill="hold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7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22" presetClass="entr" presetSubtype="8" fill="hold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0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22" presetClass="entr" presetSubtype="8" fill="hold" nodeType="withEffect">
                                      <p:stCondLst>
                                        <p:cond delay="17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3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22" presetClass="entr" presetSubtype="8" fill="hold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6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22" presetClass="entr" presetSubtype="1" fill="hold" nodeType="withEffect">
                                      <p:stCondLst>
                                        <p:cond delay="24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9" dur="5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22" presetClass="entr" presetSubtype="1" fill="hold" nodeType="withEffect">
                                      <p:stCondLst>
                                        <p:cond delay="27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32" dur="5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22" presetClass="entr" presetSubtype="1" fill="hold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35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22" presetClass="entr" presetSubtype="1" fill="hold" nodeType="withEffect">
                                      <p:stCondLst>
                                        <p:cond delay="330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38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22" presetClass="entr" presetSubtype="1" fill="hold" nodeType="withEffect">
                                      <p:stCondLst>
                                        <p:cond delay="360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41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22" presetClass="entr" presetSubtype="1" fill="hold" nodeType="withEffect">
                                      <p:stCondLst>
                                        <p:cond delay="390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44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22" presetClass="entr" presetSubtype="1" fill="hold" nodeType="withEffect">
                                      <p:stCondLst>
                                        <p:cond delay="42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47" dur="5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8" presetID="22" presetClass="entr" presetSubtype="1" fill="hold" nodeType="withEffect">
                                      <p:stCondLst>
                                        <p:cond delay="450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50" dur="5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1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3" dur="5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4" presetID="22" presetClass="entr" presetSubtype="8" fill="hold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6" dur="5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7" presetID="22" presetClass="entr" presetSubtype="1" fill="hold" nodeType="withEffect">
                                      <p:stCondLst>
                                        <p:cond delay="330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59" dur="50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0" presetID="22" presetClass="entr" presetSubtype="1" fill="hold" nodeType="withEffect">
                                      <p:stCondLst>
                                        <p:cond delay="360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62" dur="5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3" grpId="0" animBg="1"/>
          <p:bldP spid="14" grpId="0"/>
          <p:bldP spid="48" grpId="0"/>
        </p:bldLst>
      </p:timing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-1029214" y="284492"/>
            <a:ext cx="1932300" cy="711939"/>
            <a:chOff x="3326229" y="1954572"/>
            <a:chExt cx="1932300" cy="711939"/>
          </a:xfrm>
        </p:grpSpPr>
        <p:sp>
          <p:nvSpPr>
            <p:cNvPr id="8" name="圆角矩形 7"/>
            <p:cNvSpPr/>
            <p:nvPr/>
          </p:nvSpPr>
          <p:spPr>
            <a:xfrm rot="5400000">
              <a:off x="3936409" y="1344392"/>
              <a:ext cx="711939" cy="1932300"/>
            </a:xfrm>
            <a:prstGeom prst="roundRect">
              <a:avLst>
                <a:gd name="adj" fmla="val 50000"/>
              </a:avLst>
            </a:prstGeom>
            <a:ln w="19050">
              <a:solidFill>
                <a:schemeClr val="bg1"/>
              </a:solidFill>
            </a:ln>
            <a:effectLst>
              <a:outerShdw blurRad="127000" dist="508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4376088" y="1954572"/>
              <a:ext cx="88244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spc="300">
                  <a:solidFill>
                    <a:schemeClr val="bg1"/>
                  </a:solidFill>
                  <a:latin typeface="Impact" panose="020B0806030902050204" pitchFamily="34" charset="0"/>
                </a:rPr>
                <a:t>02</a:t>
              </a:r>
              <a:endParaRPr lang="zh-CN" altLang="en-US" sz="4000" spc="30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</p:grpSp>
      <p:sp>
        <p:nvSpPr>
          <p:cNvPr id="13" name="圆角矩形 12"/>
          <p:cNvSpPr/>
          <p:nvPr/>
        </p:nvSpPr>
        <p:spPr>
          <a:xfrm>
            <a:off x="1070952" y="284492"/>
            <a:ext cx="3457505" cy="715968"/>
          </a:xfrm>
          <a:prstGeom prst="roundRect">
            <a:avLst>
              <a:gd name="adj" fmla="val 50000"/>
            </a:avLst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sp>
        <p:nvSpPr>
          <p:cNvPr id="14" name="文本框 13"/>
          <p:cNvSpPr txBox="1"/>
          <p:nvPr/>
        </p:nvSpPr>
        <p:spPr>
          <a:xfrm>
            <a:off x="1286143" y="374820"/>
            <a:ext cx="37403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spc="300" err="1">
                <a:solidFill>
                  <a:schemeClr val="tx1">
                    <a:lumMod val="75000"/>
                    <a:lumOff val="25000"/>
                  </a:schemeClr>
                </a:solidFill>
              </a:rPr>
              <a:t>CC2530</a:t>
            </a:r>
            <a:r>
              <a:rPr lang="zh-CN" altLang="en-US" sz="2800" b="1" spc="300">
                <a:solidFill>
                  <a:schemeClr val="tx1">
                    <a:lumMod val="75000"/>
                    <a:lumOff val="25000"/>
                  </a:schemeClr>
                </a:solidFill>
              </a:rPr>
              <a:t>开发板</a:t>
            </a:r>
          </a:p>
        </p:txBody>
      </p:sp>
      <p:sp>
        <p:nvSpPr>
          <p:cNvPr id="17" name="矩形 16"/>
          <p:cNvSpPr/>
          <p:nvPr/>
        </p:nvSpPr>
        <p:spPr>
          <a:xfrm>
            <a:off x="0" y="6572250"/>
            <a:ext cx="12192000" cy="285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5078AF2A-031F-4C88-B68C-97107C7911AC}"/>
              </a:ext>
            </a:extLst>
          </p:cNvPr>
          <p:cNvSpPr txBox="1"/>
          <p:nvPr/>
        </p:nvSpPr>
        <p:spPr>
          <a:xfrm>
            <a:off x="8231123" y="253933"/>
            <a:ext cx="37403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spc="300">
                <a:solidFill>
                  <a:schemeClr val="tx1">
                    <a:lumMod val="75000"/>
                    <a:lumOff val="25000"/>
                  </a:schemeClr>
                </a:solidFill>
              </a:rPr>
              <a:t>智能家居系统的设计与实现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CB27DB94-4FA2-4683-8A9F-8E10FA573E5D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6938" y="2210452"/>
            <a:ext cx="4561161" cy="3473178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Freeform 5">
            <a:extLst>
              <a:ext uri="{FF2B5EF4-FFF2-40B4-BE49-F238E27FC236}">
                <a16:creationId xmlns:a16="http://schemas.microsoft.com/office/drawing/2014/main" id="{8F86DD0B-C890-4FEB-9DBA-3DEB6AD72348}"/>
              </a:ext>
            </a:extLst>
          </p:cNvPr>
          <p:cNvSpPr>
            <a:spLocks/>
          </p:cNvSpPr>
          <p:nvPr/>
        </p:nvSpPr>
        <p:spPr bwMode="auto">
          <a:xfrm>
            <a:off x="644117" y="1237999"/>
            <a:ext cx="882441" cy="427932"/>
          </a:xfrm>
          <a:custGeom>
            <a:avLst/>
            <a:gdLst>
              <a:gd name="T0" fmla="*/ 351 w 351"/>
              <a:gd name="T1" fmla="*/ 65 h 65"/>
              <a:gd name="T2" fmla="*/ 0 w 351"/>
              <a:gd name="T3" fmla="*/ 65 h 65"/>
              <a:gd name="T4" fmla="*/ 0 w 351"/>
              <a:gd name="T5" fmla="*/ 16 h 65"/>
              <a:gd name="T6" fmla="*/ 16 w 351"/>
              <a:gd name="T7" fmla="*/ 0 h 65"/>
              <a:gd name="T8" fmla="*/ 336 w 351"/>
              <a:gd name="T9" fmla="*/ 0 h 65"/>
              <a:gd name="T10" fmla="*/ 351 w 351"/>
              <a:gd name="T11" fmla="*/ 16 h 65"/>
              <a:gd name="T12" fmla="*/ 351 w 351"/>
              <a:gd name="T13" fmla="*/ 65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51" h="65">
                <a:moveTo>
                  <a:pt x="351" y="65"/>
                </a:moveTo>
                <a:cubicBezTo>
                  <a:pt x="0" y="65"/>
                  <a:pt x="0" y="65"/>
                  <a:pt x="0" y="65"/>
                </a:cubicBezTo>
                <a:cubicBezTo>
                  <a:pt x="0" y="16"/>
                  <a:pt x="0" y="16"/>
                  <a:pt x="0" y="16"/>
                </a:cubicBezTo>
                <a:cubicBezTo>
                  <a:pt x="0" y="7"/>
                  <a:pt x="7" y="0"/>
                  <a:pt x="16" y="0"/>
                </a:cubicBezTo>
                <a:cubicBezTo>
                  <a:pt x="336" y="0"/>
                  <a:pt x="336" y="0"/>
                  <a:pt x="336" y="0"/>
                </a:cubicBezTo>
                <a:cubicBezTo>
                  <a:pt x="344" y="0"/>
                  <a:pt x="351" y="7"/>
                  <a:pt x="351" y="16"/>
                </a:cubicBezTo>
                <a:lnTo>
                  <a:pt x="351" y="6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b="1">
                <a:solidFill>
                  <a:schemeClr val="bg1"/>
                </a:solidFill>
              </a:rPr>
              <a:t>特点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7A14FBB6-B35C-4226-BD1E-2BC03EA19E03}"/>
              </a:ext>
            </a:extLst>
          </p:cNvPr>
          <p:cNvGrpSpPr/>
          <p:nvPr/>
        </p:nvGrpSpPr>
        <p:grpSpPr>
          <a:xfrm>
            <a:off x="644117" y="2245147"/>
            <a:ext cx="4799371" cy="1034105"/>
            <a:chOff x="6228991" y="2273716"/>
            <a:chExt cx="4799371" cy="1034105"/>
          </a:xfrm>
        </p:grpSpPr>
        <p:sp>
          <p:nvSpPr>
            <p:cNvPr id="19" name="圆角矩形 2">
              <a:extLst>
                <a:ext uri="{FF2B5EF4-FFF2-40B4-BE49-F238E27FC236}">
                  <a16:creationId xmlns:a16="http://schemas.microsoft.com/office/drawing/2014/main" id="{C401D54C-6DA6-4580-BC50-03BC44B3945E}"/>
                </a:ext>
              </a:extLst>
            </p:cNvPr>
            <p:cNvSpPr/>
            <p:nvPr/>
          </p:nvSpPr>
          <p:spPr>
            <a:xfrm>
              <a:off x="6228991" y="2273716"/>
              <a:ext cx="4799371" cy="1034105"/>
            </a:xfrm>
            <a:prstGeom prst="roundRect">
              <a:avLst>
                <a:gd name="adj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F9519F15-BAA8-431C-8F5D-9DFDBA45A1CB}"/>
                </a:ext>
              </a:extLst>
            </p:cNvPr>
            <p:cNvSpPr/>
            <p:nvPr/>
          </p:nvSpPr>
          <p:spPr>
            <a:xfrm>
              <a:off x="6449741" y="2480035"/>
              <a:ext cx="631349" cy="6313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2800" dirty="0">
                  <a:solidFill>
                    <a:schemeClr val="accent1"/>
                  </a:solidFill>
                  <a:latin typeface="DINCond-Medium" pitchFamily="50" charset="0"/>
                </a:rPr>
                <a:t>01</a:t>
              </a:r>
              <a:endParaRPr lang="zh-CN" altLang="en-US" sz="2800" dirty="0">
                <a:solidFill>
                  <a:schemeClr val="accent1"/>
                </a:solidFill>
                <a:latin typeface="DINCond-Medium" pitchFamily="50" charset="0"/>
              </a:endParaRPr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22892A23-2B96-4612-8B5B-BD6429572CC4}"/>
                </a:ext>
              </a:extLst>
            </p:cNvPr>
            <p:cNvSpPr/>
            <p:nvPr/>
          </p:nvSpPr>
          <p:spPr>
            <a:xfrm>
              <a:off x="7301840" y="2578952"/>
              <a:ext cx="2310248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000">
                  <a:solidFill>
                    <a:schemeClr val="bg1"/>
                  </a:solidFill>
                  <a:latin typeface="+mj-ea"/>
                  <a:ea typeface="+mj-ea"/>
                </a:rPr>
                <a:t>适用于</a:t>
              </a:r>
              <a:r>
                <a:rPr lang="en-US" altLang="zh-CN" sz="2000">
                  <a:solidFill>
                    <a:schemeClr val="bg1"/>
                  </a:solidFill>
                  <a:latin typeface="+mj-ea"/>
                  <a:ea typeface="+mj-ea"/>
                </a:rPr>
                <a:t>ZigBee</a:t>
              </a:r>
              <a:r>
                <a:rPr lang="zh-CN" altLang="en-US" sz="2000">
                  <a:solidFill>
                    <a:schemeClr val="bg1"/>
                  </a:solidFill>
                  <a:latin typeface="+mj-ea"/>
                  <a:ea typeface="+mj-ea"/>
                </a:rPr>
                <a:t>协议</a:t>
              </a:r>
              <a:endParaRPr lang="zh-CN" altLang="en-US" sz="20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56FADDA6-7EEF-43CD-9EAE-1CFE1F64C86C}"/>
              </a:ext>
            </a:extLst>
          </p:cNvPr>
          <p:cNvGrpSpPr/>
          <p:nvPr/>
        </p:nvGrpSpPr>
        <p:grpSpPr>
          <a:xfrm>
            <a:off x="644117" y="3474930"/>
            <a:ext cx="4799371" cy="1034105"/>
            <a:chOff x="6228991" y="2273716"/>
            <a:chExt cx="4799371" cy="1034105"/>
          </a:xfrm>
        </p:grpSpPr>
        <p:sp>
          <p:nvSpPr>
            <p:cNvPr id="24" name="圆角矩形 2">
              <a:extLst>
                <a:ext uri="{FF2B5EF4-FFF2-40B4-BE49-F238E27FC236}">
                  <a16:creationId xmlns:a16="http://schemas.microsoft.com/office/drawing/2014/main" id="{FB2ABCD1-F81E-4C93-B76B-A55663291692}"/>
                </a:ext>
              </a:extLst>
            </p:cNvPr>
            <p:cNvSpPr/>
            <p:nvPr/>
          </p:nvSpPr>
          <p:spPr>
            <a:xfrm>
              <a:off x="6228991" y="2273716"/>
              <a:ext cx="4799371" cy="1034105"/>
            </a:xfrm>
            <a:prstGeom prst="roundRect">
              <a:avLst>
                <a:gd name="adj" fmla="val 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B810F063-3746-4F08-9B04-30B3B9AB2166}"/>
                </a:ext>
              </a:extLst>
            </p:cNvPr>
            <p:cNvSpPr/>
            <p:nvPr/>
          </p:nvSpPr>
          <p:spPr>
            <a:xfrm>
              <a:off x="6449741" y="2480035"/>
              <a:ext cx="631349" cy="6313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2800" dirty="0">
                  <a:solidFill>
                    <a:schemeClr val="accent2"/>
                  </a:solidFill>
                  <a:latin typeface="DINCond-Medium" pitchFamily="50" charset="0"/>
                </a:rPr>
                <a:t>02</a:t>
              </a:r>
              <a:endParaRPr lang="zh-CN" altLang="en-US" sz="2800" dirty="0">
                <a:solidFill>
                  <a:schemeClr val="accent2"/>
                </a:solidFill>
                <a:latin typeface="DINCond-Medium" pitchFamily="50" charset="0"/>
              </a:endParaRPr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D56BBBB0-1604-4C84-BADA-7499C11A3D8E}"/>
                </a:ext>
              </a:extLst>
            </p:cNvPr>
            <p:cNvSpPr/>
            <p:nvPr/>
          </p:nvSpPr>
          <p:spPr>
            <a:xfrm>
              <a:off x="7259870" y="2651270"/>
              <a:ext cx="2326278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000">
                  <a:solidFill>
                    <a:schemeClr val="bg1"/>
                  </a:solidFill>
                  <a:latin typeface="+mj-ea"/>
                  <a:ea typeface="+mj-ea"/>
                </a:rPr>
                <a:t>内置</a:t>
              </a:r>
              <a:r>
                <a:rPr lang="en-US" altLang="zh-CN" sz="2000">
                  <a:solidFill>
                    <a:schemeClr val="bg1"/>
                  </a:solidFill>
                  <a:latin typeface="+mj-ea"/>
                  <a:ea typeface="+mj-ea"/>
                </a:rPr>
                <a:t>8051</a:t>
              </a:r>
              <a:r>
                <a:rPr lang="zh-CN" altLang="en-US" sz="2000">
                  <a:solidFill>
                    <a:schemeClr val="bg1"/>
                  </a:solidFill>
                  <a:latin typeface="+mj-ea"/>
                  <a:ea typeface="+mj-ea"/>
                </a:rPr>
                <a:t>微控制器</a:t>
              </a:r>
              <a:endParaRPr lang="zh-CN" altLang="en-US" sz="20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4C041209-AC57-4BAD-A7B6-14CE9BD79923}"/>
              </a:ext>
            </a:extLst>
          </p:cNvPr>
          <p:cNvGrpSpPr/>
          <p:nvPr/>
        </p:nvGrpSpPr>
        <p:grpSpPr>
          <a:xfrm>
            <a:off x="644117" y="4704713"/>
            <a:ext cx="4799371" cy="1034105"/>
            <a:chOff x="6228991" y="2273716"/>
            <a:chExt cx="4799371" cy="1034105"/>
          </a:xfrm>
        </p:grpSpPr>
        <p:sp>
          <p:nvSpPr>
            <p:cNvPr id="29" name="圆角矩形 2">
              <a:extLst>
                <a:ext uri="{FF2B5EF4-FFF2-40B4-BE49-F238E27FC236}">
                  <a16:creationId xmlns:a16="http://schemas.microsoft.com/office/drawing/2014/main" id="{C89F4593-43AF-4AE8-A16B-62747F418CDC}"/>
                </a:ext>
              </a:extLst>
            </p:cNvPr>
            <p:cNvSpPr/>
            <p:nvPr/>
          </p:nvSpPr>
          <p:spPr>
            <a:xfrm>
              <a:off x="6228991" y="2273716"/>
              <a:ext cx="4799371" cy="1034105"/>
            </a:xfrm>
            <a:prstGeom prst="roundRect">
              <a:avLst>
                <a:gd name="adj" fmla="val 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0" name="椭圆 29">
              <a:extLst>
                <a:ext uri="{FF2B5EF4-FFF2-40B4-BE49-F238E27FC236}">
                  <a16:creationId xmlns:a16="http://schemas.microsoft.com/office/drawing/2014/main" id="{3EDCC9FD-E0F7-403A-B1A1-2EC878F60C46}"/>
                </a:ext>
              </a:extLst>
            </p:cNvPr>
            <p:cNvSpPr/>
            <p:nvPr/>
          </p:nvSpPr>
          <p:spPr>
            <a:xfrm>
              <a:off x="6449741" y="2480035"/>
              <a:ext cx="631349" cy="6313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2800" dirty="0">
                  <a:solidFill>
                    <a:schemeClr val="accent3"/>
                  </a:solidFill>
                  <a:latin typeface="DINCond-Medium" pitchFamily="50" charset="0"/>
                </a:rPr>
                <a:t>03</a:t>
              </a:r>
              <a:endParaRPr lang="zh-CN" altLang="en-US" sz="2800" dirty="0">
                <a:solidFill>
                  <a:schemeClr val="accent3"/>
                </a:solidFill>
                <a:latin typeface="DINCond-Medium" pitchFamily="50" charset="0"/>
              </a:endParaRP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8F1D8F3C-FEDB-42DD-9D85-343AC55AAAE7}"/>
                </a:ext>
              </a:extLst>
            </p:cNvPr>
            <p:cNvSpPr/>
            <p:nvPr/>
          </p:nvSpPr>
          <p:spPr>
            <a:xfrm>
              <a:off x="7228584" y="2658655"/>
              <a:ext cx="3005951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000">
                  <a:solidFill>
                    <a:schemeClr val="bg1"/>
                  </a:solidFill>
                  <a:latin typeface="+mj-ea"/>
                  <a:ea typeface="+mj-ea"/>
                </a:rPr>
                <a:t>支持不同功能的外部设备</a:t>
              </a:r>
              <a:endParaRPr lang="zh-CN" altLang="en-US" sz="20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7952952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0">
        <p15:prstTrans prst="peelOff"/>
      </p:transition>
    </mc:Choice>
    <mc:Fallback xmlns="">
      <p:transition spd="slow" advClick="0" advTm="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7" dur="3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8" dur="3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900"/>
                                </p:stCondLst>
                                <p:childTnLst>
                                  <p:par>
                                    <p:cTn id="19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10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64" presetClass="path" presetSubtype="0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2.5E-6 -4.07407E-6 L -2.5E-6 0.05 " pathEditMode="relative" rAng="0" ptsTypes="AA">
                                          <p:cBhvr>
                                            <p:cTn id="23" dur="1000" spd="-100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250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1900"/>
                                </p:stCondLst>
                                <p:childTnLst>
                                  <p:par>
                                    <p:cTn id="25" presetID="2" presetClass="entr" presetSubtype="2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2900"/>
                                </p:stCondLst>
                                <p:childTnLst>
                                  <p:par>
                                    <p:cTn id="30" presetID="2" presetClass="entr" presetSubtype="2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2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3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3900"/>
                                </p:stCondLst>
                                <p:childTnLst>
                                  <p:par>
                                    <p:cTn id="35" presetID="2" presetClass="entr" presetSubtype="2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" dur="1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8" dur="1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3" grpId="0" animBg="1"/>
          <p:bldP spid="14" grpId="0"/>
          <p:bldP spid="48" grpId="0"/>
          <p:bldP spid="15" grpId="0" animBg="1"/>
          <p:bldP spid="15" grpId="1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3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3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900"/>
                                </p:stCondLst>
                                <p:childTnLst>
                                  <p:par>
                                    <p:cTn id="19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10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64" presetClass="path" presetSubtype="0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2.5E-6 -4.07407E-6 L -2.5E-6 0.05 " pathEditMode="relative" rAng="0" ptsTypes="AA">
                                          <p:cBhvr>
                                            <p:cTn id="23" dur="1000" spd="-100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250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1900"/>
                                </p:stCondLst>
                                <p:childTnLst>
                                  <p:par>
                                    <p:cTn id="25" presetID="2" presetClass="entr" presetSubtype="2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2900"/>
                                </p:stCondLst>
                                <p:childTnLst>
                                  <p:par>
                                    <p:cTn id="30" presetID="2" presetClass="entr" presetSubtype="2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2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3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3900"/>
                                </p:stCondLst>
                                <p:childTnLst>
                                  <p:par>
                                    <p:cTn id="35" presetID="2" presetClass="entr" presetSubtype="2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" dur="1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8" dur="1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3" grpId="0" animBg="1"/>
          <p:bldP spid="14" grpId="0"/>
          <p:bldP spid="48" grpId="0"/>
          <p:bldP spid="15" grpId="0" animBg="1"/>
          <p:bldP spid="15" grpId="1" animBg="1"/>
        </p:bldLst>
      </p:timing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-1029214" y="284492"/>
            <a:ext cx="1932300" cy="711939"/>
            <a:chOff x="3326229" y="1954572"/>
            <a:chExt cx="1932300" cy="711939"/>
          </a:xfrm>
        </p:grpSpPr>
        <p:sp>
          <p:nvSpPr>
            <p:cNvPr id="8" name="圆角矩形 7"/>
            <p:cNvSpPr/>
            <p:nvPr/>
          </p:nvSpPr>
          <p:spPr>
            <a:xfrm rot="5400000">
              <a:off x="3936409" y="1344392"/>
              <a:ext cx="711939" cy="1932300"/>
            </a:xfrm>
            <a:prstGeom prst="roundRect">
              <a:avLst>
                <a:gd name="adj" fmla="val 50000"/>
              </a:avLst>
            </a:prstGeom>
            <a:ln w="19050">
              <a:solidFill>
                <a:schemeClr val="bg1"/>
              </a:solidFill>
            </a:ln>
            <a:effectLst>
              <a:outerShdw blurRad="127000" dist="508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4376088" y="1954572"/>
              <a:ext cx="88244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spc="300">
                  <a:solidFill>
                    <a:schemeClr val="bg1"/>
                  </a:solidFill>
                  <a:latin typeface="Impact" panose="020B0806030902050204" pitchFamily="34" charset="0"/>
                </a:rPr>
                <a:t>02</a:t>
              </a:r>
              <a:endParaRPr lang="zh-CN" altLang="en-US" sz="4000" spc="30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</p:grpSp>
      <p:sp>
        <p:nvSpPr>
          <p:cNvPr id="13" name="圆角矩形 12"/>
          <p:cNvSpPr/>
          <p:nvPr/>
        </p:nvSpPr>
        <p:spPr>
          <a:xfrm>
            <a:off x="1070952" y="292574"/>
            <a:ext cx="4096134" cy="707886"/>
          </a:xfrm>
          <a:prstGeom prst="roundRect">
            <a:avLst>
              <a:gd name="adj" fmla="val 50000"/>
            </a:avLst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sp>
        <p:nvSpPr>
          <p:cNvPr id="14" name="文本框 13"/>
          <p:cNvSpPr txBox="1"/>
          <p:nvPr/>
        </p:nvSpPr>
        <p:spPr>
          <a:xfrm>
            <a:off x="1269189" y="383676"/>
            <a:ext cx="36766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altLang="zh-CN" sz="2800" b="1" spc="300">
                <a:solidFill>
                  <a:schemeClr val="tx1">
                    <a:lumMod val="75000"/>
                    <a:lumOff val="25000"/>
                  </a:schemeClr>
                </a:solidFill>
              </a:rPr>
              <a:t>ZigBee</a:t>
            </a:r>
            <a:r>
              <a:rPr lang="zh-CN" altLang="en-US" sz="2800" b="1" spc="300">
                <a:solidFill>
                  <a:schemeClr val="tx1">
                    <a:lumMod val="75000"/>
                    <a:lumOff val="25000"/>
                  </a:schemeClr>
                </a:solidFill>
              </a:rPr>
              <a:t>技术</a:t>
            </a:r>
          </a:p>
        </p:txBody>
      </p:sp>
      <p:sp>
        <p:nvSpPr>
          <p:cNvPr id="17" name="矩形 16"/>
          <p:cNvSpPr/>
          <p:nvPr/>
        </p:nvSpPr>
        <p:spPr>
          <a:xfrm>
            <a:off x="0" y="6572250"/>
            <a:ext cx="12192000" cy="285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5078AF2A-031F-4C88-B68C-97107C7911AC}"/>
              </a:ext>
            </a:extLst>
          </p:cNvPr>
          <p:cNvSpPr txBox="1"/>
          <p:nvPr/>
        </p:nvSpPr>
        <p:spPr>
          <a:xfrm>
            <a:off x="8231123" y="253933"/>
            <a:ext cx="37403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spc="300">
                <a:solidFill>
                  <a:schemeClr val="tx1">
                    <a:lumMod val="75000"/>
                    <a:lumOff val="25000"/>
                  </a:schemeClr>
                </a:solidFill>
              </a:rPr>
              <a:t>智能家居系统的设计与实现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C77EA1A6-5C39-4591-B34A-2D71EF31C92C}"/>
              </a:ext>
            </a:extLst>
          </p:cNvPr>
          <p:cNvGrpSpPr/>
          <p:nvPr/>
        </p:nvGrpSpPr>
        <p:grpSpPr>
          <a:xfrm>
            <a:off x="719260" y="2225093"/>
            <a:ext cx="3509370" cy="2429690"/>
            <a:chOff x="1379537" y="1861851"/>
            <a:chExt cx="3509370" cy="2429690"/>
          </a:xfrm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6C1156C3-5509-4C41-8742-63D8E7E29C81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9537" y="1861851"/>
              <a:ext cx="3509370" cy="2429690"/>
            </a:xfrm>
            <a:custGeom>
              <a:avLst/>
              <a:gdLst>
                <a:gd name="T0" fmla="*/ 954 w 1176"/>
                <a:gd name="T1" fmla="*/ 566 h 566"/>
                <a:gd name="T2" fmla="*/ 0 w 1176"/>
                <a:gd name="T3" fmla="*/ 566 h 566"/>
                <a:gd name="T4" fmla="*/ 0 w 1176"/>
                <a:gd name="T5" fmla="*/ 0 h 566"/>
                <a:gd name="T6" fmla="*/ 954 w 1176"/>
                <a:gd name="T7" fmla="*/ 0 h 566"/>
                <a:gd name="T8" fmla="*/ 1176 w 1176"/>
                <a:gd name="T9" fmla="*/ 283 h 566"/>
                <a:gd name="T10" fmla="*/ 954 w 1176"/>
                <a:gd name="T11" fmla="*/ 566 h 5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76" h="566">
                  <a:moveTo>
                    <a:pt x="954" y="566"/>
                  </a:moveTo>
                  <a:lnTo>
                    <a:pt x="0" y="566"/>
                  </a:lnTo>
                  <a:lnTo>
                    <a:pt x="0" y="0"/>
                  </a:lnTo>
                  <a:lnTo>
                    <a:pt x="954" y="0"/>
                  </a:lnTo>
                  <a:lnTo>
                    <a:pt x="1176" y="283"/>
                  </a:lnTo>
                  <a:lnTo>
                    <a:pt x="954" y="566"/>
                  </a:lnTo>
                  <a:close/>
                </a:path>
              </a:pathLst>
            </a:custGeom>
            <a:solidFill>
              <a:schemeClr val="accent1"/>
            </a:solidFill>
            <a:ln w="38100">
              <a:noFill/>
            </a:ln>
            <a:effectLst/>
          </p:spPr>
          <p:txBody>
            <a:bodyPr vert="horz" wrap="square" lIns="0" tIns="0" rIns="180000" bIns="10800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 sz="3600" dirty="0">
                <a:solidFill>
                  <a:schemeClr val="bg1"/>
                </a:solidFill>
                <a:latin typeface="FontAwesome" pitchFamily="2" charset="0"/>
              </a:endParaRP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D2070D99-F904-4E23-B445-E5B7DD6F12C3}"/>
                </a:ext>
              </a:extLst>
            </p:cNvPr>
            <p:cNvSpPr/>
            <p:nvPr/>
          </p:nvSpPr>
          <p:spPr>
            <a:xfrm>
              <a:off x="1892911" y="2903283"/>
              <a:ext cx="2106515" cy="95372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  <a:defRPr/>
              </a:pPr>
              <a:r>
                <a:rPr lang="zh-CN" altLang="en-US" sz="1600">
                  <a:solidFill>
                    <a:schemeClr val="bg1"/>
                  </a:solidFill>
                  <a:latin typeface="+mn-ea"/>
                </a:rPr>
                <a:t>二节</a:t>
              </a:r>
              <a:r>
                <a:rPr lang="en-US" altLang="zh-CN" sz="1600">
                  <a:solidFill>
                    <a:schemeClr val="bg1"/>
                  </a:solidFill>
                  <a:latin typeface="+mn-ea"/>
                </a:rPr>
                <a:t>5</a:t>
              </a:r>
              <a:r>
                <a:rPr lang="zh-CN" altLang="en-US" sz="1600">
                  <a:solidFill>
                    <a:schemeClr val="bg1"/>
                  </a:solidFill>
                  <a:latin typeface="+mn-ea"/>
                </a:rPr>
                <a:t>号电池就可以使单个</a:t>
              </a:r>
              <a:r>
                <a:rPr lang="en-US" altLang="zh-CN" sz="1600">
                  <a:solidFill>
                    <a:schemeClr val="bg1"/>
                  </a:solidFill>
                  <a:latin typeface="+mn-ea"/>
                </a:rPr>
                <a:t>ZigBee</a:t>
              </a:r>
              <a:r>
                <a:rPr lang="zh-CN" altLang="en-US" sz="1600">
                  <a:solidFill>
                    <a:schemeClr val="bg1"/>
                  </a:solidFill>
                  <a:latin typeface="+mn-ea"/>
                </a:rPr>
                <a:t>节点工作半年以上</a:t>
              </a:r>
              <a:endParaRPr lang="zh-CN" altLang="en-US" sz="1600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1DCBCFAD-4940-4CC0-B7E8-AE49FC409B03}"/>
                </a:ext>
              </a:extLst>
            </p:cNvPr>
            <p:cNvSpPr/>
            <p:nvPr/>
          </p:nvSpPr>
          <p:spPr>
            <a:xfrm>
              <a:off x="1892911" y="2265683"/>
              <a:ext cx="1261884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>
                  <a:solidFill>
                    <a:schemeClr val="bg1"/>
                  </a:solidFill>
                  <a:latin typeface="+mj-ea"/>
                  <a:ea typeface="+mj-ea"/>
                </a:rPr>
                <a:t>低功耗</a:t>
              </a:r>
              <a:endParaRPr lang="zh-CN" altLang="en-US" sz="28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470079ED-435C-42BE-9F12-3C4450E2D2DB}"/>
              </a:ext>
            </a:extLst>
          </p:cNvPr>
          <p:cNvGrpSpPr/>
          <p:nvPr/>
        </p:nvGrpSpPr>
        <p:grpSpPr>
          <a:xfrm>
            <a:off x="3895447" y="2225093"/>
            <a:ext cx="3503401" cy="2460646"/>
            <a:chOff x="4348775" y="1861851"/>
            <a:chExt cx="3503401" cy="2460646"/>
          </a:xfrm>
        </p:grpSpPr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743D6464-5784-43C4-8F03-730115E4EF85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8775" y="1861851"/>
              <a:ext cx="3503401" cy="2429690"/>
            </a:xfrm>
            <a:custGeom>
              <a:avLst/>
              <a:gdLst>
                <a:gd name="T0" fmla="*/ 952 w 1174"/>
                <a:gd name="T1" fmla="*/ 0 h 566"/>
                <a:gd name="T2" fmla="*/ 0 w 1174"/>
                <a:gd name="T3" fmla="*/ 0 h 566"/>
                <a:gd name="T4" fmla="*/ 223 w 1174"/>
                <a:gd name="T5" fmla="*/ 283 h 566"/>
                <a:gd name="T6" fmla="*/ 0 w 1174"/>
                <a:gd name="T7" fmla="*/ 566 h 566"/>
                <a:gd name="T8" fmla="*/ 952 w 1174"/>
                <a:gd name="T9" fmla="*/ 566 h 566"/>
                <a:gd name="T10" fmla="*/ 1174 w 1174"/>
                <a:gd name="T11" fmla="*/ 283 h 566"/>
                <a:gd name="T12" fmla="*/ 952 w 1174"/>
                <a:gd name="T13" fmla="*/ 0 h 5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74" h="566">
                  <a:moveTo>
                    <a:pt x="952" y="0"/>
                  </a:moveTo>
                  <a:lnTo>
                    <a:pt x="0" y="0"/>
                  </a:lnTo>
                  <a:lnTo>
                    <a:pt x="223" y="283"/>
                  </a:lnTo>
                  <a:lnTo>
                    <a:pt x="0" y="566"/>
                  </a:lnTo>
                  <a:lnTo>
                    <a:pt x="952" y="566"/>
                  </a:lnTo>
                  <a:lnTo>
                    <a:pt x="1174" y="283"/>
                  </a:lnTo>
                  <a:lnTo>
                    <a:pt x="952" y="0"/>
                  </a:lnTo>
                  <a:close/>
                </a:path>
              </a:pathLst>
            </a:custGeom>
            <a:solidFill>
              <a:schemeClr val="accent2"/>
            </a:solidFill>
            <a:ln w="38100">
              <a:noFill/>
            </a:ln>
            <a:effectLst/>
          </p:spPr>
          <p:txBody>
            <a:bodyPr vert="horz" wrap="square" lIns="0" tIns="0" rIns="0" bIns="10800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 sz="3600" dirty="0">
                <a:solidFill>
                  <a:schemeClr val="bg1"/>
                </a:solidFill>
                <a:latin typeface="FontAwesome" pitchFamily="2" charset="0"/>
              </a:endParaRP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4B020C0E-7E5C-4432-91E8-65793A9DDE63}"/>
                </a:ext>
              </a:extLst>
            </p:cNvPr>
            <p:cNvSpPr/>
            <p:nvPr/>
          </p:nvSpPr>
          <p:spPr>
            <a:xfrm>
              <a:off x="5301035" y="2777843"/>
              <a:ext cx="2106515" cy="15446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  <a:defRPr/>
              </a:pPr>
              <a:r>
                <a:rPr lang="zh-CN" altLang="en-US" sz="1600">
                  <a:solidFill>
                    <a:schemeClr val="bg1"/>
                  </a:solidFill>
                  <a:latin typeface="+mn-ea"/>
                </a:rPr>
                <a:t>数据收发使用了碰撞避免和完全确认的机制，保证了</a:t>
              </a:r>
              <a:r>
                <a:rPr lang="en-US" altLang="zh-CN" sz="1600">
                  <a:solidFill>
                    <a:schemeClr val="bg1"/>
                  </a:solidFill>
                  <a:latin typeface="+mn-ea"/>
                </a:rPr>
                <a:t>ZigBee</a:t>
              </a:r>
              <a:r>
                <a:rPr lang="zh-CN" altLang="en-US" sz="1600">
                  <a:solidFill>
                    <a:schemeClr val="bg1"/>
                  </a:solidFill>
                  <a:latin typeface="+mn-ea"/>
                </a:rPr>
                <a:t>节点在数据传输过程中具有很高的可靠性</a:t>
              </a:r>
              <a:endParaRPr lang="zh-CN" altLang="en-US" sz="1600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F26FCF12-819E-4D07-A92D-C788D00AAB4A}"/>
                </a:ext>
              </a:extLst>
            </p:cNvPr>
            <p:cNvSpPr/>
            <p:nvPr/>
          </p:nvSpPr>
          <p:spPr>
            <a:xfrm>
              <a:off x="5273456" y="2265683"/>
              <a:ext cx="1620957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>
                  <a:solidFill>
                    <a:schemeClr val="bg1"/>
                  </a:solidFill>
                  <a:latin typeface="+mj-ea"/>
                  <a:ea typeface="+mj-ea"/>
                </a:rPr>
                <a:t>可靠性高</a:t>
              </a:r>
              <a:endParaRPr lang="zh-CN" altLang="en-US" sz="28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9B6B5D58-FF15-45C9-BFE2-0855996477EF}"/>
              </a:ext>
            </a:extLst>
          </p:cNvPr>
          <p:cNvGrpSpPr/>
          <p:nvPr/>
        </p:nvGrpSpPr>
        <p:grpSpPr>
          <a:xfrm>
            <a:off x="7071634" y="2225093"/>
            <a:ext cx="3503401" cy="2429690"/>
            <a:chOff x="7524962" y="1861851"/>
            <a:chExt cx="3503401" cy="2429690"/>
          </a:xfrm>
        </p:grpSpPr>
        <p:sp>
          <p:nvSpPr>
            <p:cNvPr id="23" name="任意多边形: 形状 22">
              <a:extLst>
                <a:ext uri="{FF2B5EF4-FFF2-40B4-BE49-F238E27FC236}">
                  <a16:creationId xmlns:a16="http://schemas.microsoft.com/office/drawing/2014/main" id="{1AE52E64-EB7D-4BC0-8337-9F32AF6623B0}"/>
                </a:ext>
              </a:extLst>
            </p:cNvPr>
            <p:cNvSpPr/>
            <p:nvPr/>
          </p:nvSpPr>
          <p:spPr>
            <a:xfrm>
              <a:off x="7524962" y="1861851"/>
              <a:ext cx="3503401" cy="2429690"/>
            </a:xfrm>
            <a:custGeom>
              <a:avLst/>
              <a:gdLst>
                <a:gd name="connsiteX0" fmla="*/ 0 w 3503401"/>
                <a:gd name="connsiteY0" fmla="*/ 0 h 2429690"/>
                <a:gd name="connsiteX1" fmla="*/ 1280462 w 3503401"/>
                <a:gd name="connsiteY1" fmla="*/ 0 h 2429690"/>
                <a:gd name="connsiteX2" fmla="*/ 2843902 w 3503401"/>
                <a:gd name="connsiteY2" fmla="*/ 0 h 2429690"/>
                <a:gd name="connsiteX3" fmla="*/ 3491356 w 3503401"/>
                <a:gd name="connsiteY3" fmla="*/ 0 h 2429690"/>
                <a:gd name="connsiteX4" fmla="*/ 3491356 w 3503401"/>
                <a:gd name="connsiteY4" fmla="*/ 1192657 h 2429690"/>
                <a:gd name="connsiteX5" fmla="*/ 3503401 w 3503401"/>
                <a:gd name="connsiteY5" fmla="*/ 1214845 h 2429690"/>
                <a:gd name="connsiteX6" fmla="*/ 3491356 w 3503401"/>
                <a:gd name="connsiteY6" fmla="*/ 1237033 h 2429690"/>
                <a:gd name="connsiteX7" fmla="*/ 3491356 w 3503401"/>
                <a:gd name="connsiteY7" fmla="*/ 2429690 h 2429690"/>
                <a:gd name="connsiteX8" fmla="*/ 2843902 w 3503401"/>
                <a:gd name="connsiteY8" fmla="*/ 2429690 h 2429690"/>
                <a:gd name="connsiteX9" fmla="*/ 1280462 w 3503401"/>
                <a:gd name="connsiteY9" fmla="*/ 2429690 h 2429690"/>
                <a:gd name="connsiteX10" fmla="*/ 0 w 3503401"/>
                <a:gd name="connsiteY10" fmla="*/ 2429690 h 2429690"/>
                <a:gd name="connsiteX11" fmla="*/ 662483 w 3503401"/>
                <a:gd name="connsiteY11" fmla="*/ 1214845 h 24296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503401" h="2429690">
                  <a:moveTo>
                    <a:pt x="0" y="0"/>
                  </a:moveTo>
                  <a:lnTo>
                    <a:pt x="1280462" y="0"/>
                  </a:lnTo>
                  <a:lnTo>
                    <a:pt x="2843902" y="0"/>
                  </a:lnTo>
                  <a:lnTo>
                    <a:pt x="3491356" y="0"/>
                  </a:lnTo>
                  <a:lnTo>
                    <a:pt x="3491356" y="1192657"/>
                  </a:lnTo>
                  <a:lnTo>
                    <a:pt x="3503401" y="1214845"/>
                  </a:lnTo>
                  <a:lnTo>
                    <a:pt x="3491356" y="1237033"/>
                  </a:lnTo>
                  <a:lnTo>
                    <a:pt x="3491356" y="2429690"/>
                  </a:lnTo>
                  <a:lnTo>
                    <a:pt x="2843902" y="2429690"/>
                  </a:lnTo>
                  <a:lnTo>
                    <a:pt x="1280462" y="2429690"/>
                  </a:lnTo>
                  <a:lnTo>
                    <a:pt x="0" y="2429690"/>
                  </a:lnTo>
                  <a:lnTo>
                    <a:pt x="662483" y="121484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D4DB9E42-B265-40BC-80B0-73954174435E}"/>
                </a:ext>
              </a:extLst>
            </p:cNvPr>
            <p:cNvSpPr/>
            <p:nvPr/>
          </p:nvSpPr>
          <p:spPr>
            <a:xfrm>
              <a:off x="8506029" y="2903283"/>
              <a:ext cx="2106515" cy="124918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  <a:defRPr/>
              </a:pPr>
              <a:r>
                <a:rPr lang="zh-CN" altLang="en-US" sz="1600">
                  <a:solidFill>
                    <a:schemeClr val="bg1"/>
                  </a:solidFill>
                  <a:latin typeface="+mn-ea"/>
                </a:rPr>
                <a:t>通常一个</a:t>
              </a:r>
              <a:r>
                <a:rPr lang="en-US" altLang="zh-CN" sz="1600">
                  <a:solidFill>
                    <a:schemeClr val="bg1"/>
                  </a:solidFill>
                  <a:latin typeface="+mn-ea"/>
                </a:rPr>
                <a:t>ZigBee</a:t>
              </a:r>
              <a:r>
                <a:rPr lang="zh-CN" altLang="en-US" sz="1600">
                  <a:solidFill>
                    <a:schemeClr val="bg1"/>
                  </a:solidFill>
                  <a:latin typeface="+mn-ea"/>
                </a:rPr>
                <a:t>节点在休眠状态下，可实现对上万个节点的数据传输和通信请求</a:t>
              </a:r>
              <a:endParaRPr lang="zh-CN" altLang="en-US" sz="1600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992F409A-00BE-40A6-84DF-0C781CAE1257}"/>
                </a:ext>
              </a:extLst>
            </p:cNvPr>
            <p:cNvSpPr/>
            <p:nvPr/>
          </p:nvSpPr>
          <p:spPr>
            <a:xfrm>
              <a:off x="8506029" y="2265683"/>
              <a:ext cx="1980029" cy="56560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20000"/>
                </a:lnSpc>
                <a:defRPr/>
              </a:pPr>
              <a:r>
                <a:rPr lang="zh-CN" altLang="en-US" sz="2800">
                  <a:solidFill>
                    <a:schemeClr val="bg1"/>
                  </a:solidFill>
                  <a:latin typeface="+mj-ea"/>
                  <a:ea typeface="+mj-ea"/>
                </a:rPr>
                <a:t>连接节点多</a:t>
              </a:r>
              <a:endParaRPr lang="zh-CN" altLang="en-US" sz="28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26" name="椭圆 25">
            <a:extLst>
              <a:ext uri="{FF2B5EF4-FFF2-40B4-BE49-F238E27FC236}">
                <a16:creationId xmlns:a16="http://schemas.microsoft.com/office/drawing/2014/main" id="{1157C1A9-19B1-4B57-B9F5-D9B51F861EF8}"/>
              </a:ext>
            </a:extLst>
          </p:cNvPr>
          <p:cNvSpPr/>
          <p:nvPr/>
        </p:nvSpPr>
        <p:spPr>
          <a:xfrm>
            <a:off x="3895447" y="3090590"/>
            <a:ext cx="698698" cy="698696"/>
          </a:xfrm>
          <a:prstGeom prst="ellipse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bg2"/>
            </a:solidFill>
          </a:ln>
          <a:effectLst/>
        </p:spPr>
        <p:txBody>
          <a:bodyPr vert="horz" wrap="square" lIns="0" tIns="0" rIns="0" bIns="3600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FontAwesome" pitchFamily="2" charset="0"/>
              </a:rPr>
              <a:t></a:t>
            </a:r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B5D35BC1-E508-4D0E-AE60-32E72B535BEB}"/>
              </a:ext>
            </a:extLst>
          </p:cNvPr>
          <p:cNvSpPr/>
          <p:nvPr/>
        </p:nvSpPr>
        <p:spPr>
          <a:xfrm>
            <a:off x="7094534" y="3090590"/>
            <a:ext cx="698698" cy="698696"/>
          </a:xfrm>
          <a:prstGeom prst="ellipse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bg2"/>
            </a:solidFill>
          </a:ln>
          <a:effectLst/>
        </p:spPr>
        <p:txBody>
          <a:bodyPr vert="horz" wrap="square" lIns="0" tIns="0" rIns="0" bIns="3600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FontAwesome" pitchFamily="2" charset="0"/>
              </a:rPr>
              <a:t></a:t>
            </a:r>
          </a:p>
        </p:txBody>
      </p:sp>
    </p:spTree>
    <p:extLst>
      <p:ext uri="{BB962C8B-B14F-4D97-AF65-F5344CB8AC3E}">
        <p14:creationId xmlns:p14="http://schemas.microsoft.com/office/powerpoint/2010/main" val="414312276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0">
        <p15:prstTrans prst="peelOff"/>
      </p:transition>
    </mc:Choice>
    <mc:Fallback xmlns="">
      <p:transition spd="slow" advClick="0" advTm="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7" dur="3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8" dur="3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900"/>
                                </p:stCondLst>
                                <p:childTnLst>
                                  <p:par>
                                    <p:cTn id="19" presetID="2" presetClass="entr" presetSubtype="8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1900"/>
                                </p:stCondLst>
                                <p:childTnLst>
                                  <p:par>
                                    <p:cTn id="24" presetID="2" presetClass="entr" presetSubtype="8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6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7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8" fill="hold">
                                <p:stCondLst>
                                  <p:cond delay="2900"/>
                                </p:stCondLst>
                                <p:childTnLst>
                                  <p:par>
                                    <p:cTn id="29" presetID="2" presetClass="entr" presetSubtype="8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3900"/>
                                </p:stCondLst>
                                <p:childTnLst>
                                  <p:par>
                                    <p:cTn id="34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6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8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" fill="hold">
                                <p:stCondLst>
                                  <p:cond delay="4400"/>
                                </p:stCondLst>
                                <p:childTnLst>
                                  <p:par>
                                    <p:cTn id="40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2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4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3" grpId="0" animBg="1"/>
          <p:bldP spid="14" grpId="0"/>
          <p:bldP spid="48" grpId="0"/>
          <p:bldP spid="26" grpId="0" animBg="1"/>
          <p:bldP spid="27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3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3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900"/>
                                </p:stCondLst>
                                <p:childTnLst>
                                  <p:par>
                                    <p:cTn id="19" presetID="2" presetClass="entr" presetSubtype="8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1900"/>
                                </p:stCondLst>
                                <p:childTnLst>
                                  <p:par>
                                    <p:cTn id="24" presetID="2" presetClass="entr" presetSubtype="8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6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7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8" fill="hold">
                                <p:stCondLst>
                                  <p:cond delay="2900"/>
                                </p:stCondLst>
                                <p:childTnLst>
                                  <p:par>
                                    <p:cTn id="29" presetID="2" presetClass="entr" presetSubtype="8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3900"/>
                                </p:stCondLst>
                                <p:childTnLst>
                                  <p:par>
                                    <p:cTn id="34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6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8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" fill="hold">
                                <p:stCondLst>
                                  <p:cond delay="4400"/>
                                </p:stCondLst>
                                <p:childTnLst>
                                  <p:par>
                                    <p:cTn id="40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2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4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3" grpId="0" animBg="1"/>
          <p:bldP spid="14" grpId="0"/>
          <p:bldP spid="48" grpId="0"/>
          <p:bldP spid="26" grpId="0" animBg="1"/>
          <p:bldP spid="27" grpId="0" animBg="1"/>
        </p:bldLst>
      </p:timing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3142010"/>
  <p:tag name="MH_LIBRARY" val="GRAPHIC"/>
  <p:tag name="MH_TYPE" val="Other"/>
  <p:tag name="MH_ORDER" val="1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3142010"/>
  <p:tag name="MH_LIBRARY" val="GRAPHIC"/>
  <p:tag name="MH_TYPE" val="Other"/>
  <p:tag name="MH_ORDER" val="12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3142010"/>
  <p:tag name="MH_LIBRARY" val="GRAPHIC"/>
  <p:tag name="MH_TYPE" val="SubTitle"/>
  <p:tag name="MH_ORDER" val="4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3142010"/>
  <p:tag name="MH_LIBRARY" val="GRAPHIC"/>
  <p:tag name="MH_TYPE" val="Other"/>
  <p:tag name="MH_ORDER" val="1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3142010"/>
  <p:tag name="MH_LIBRARY" val="GRAPHIC"/>
  <p:tag name="MH_TYPE" val="Other"/>
  <p:tag name="MH_ORDER" val="7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3142010"/>
  <p:tag name="MH_LIBRARY" val="GRAPHIC"/>
  <p:tag name="MH_TYPE" val="Other"/>
  <p:tag name="MH_ORDER" val="9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3142010"/>
  <p:tag name="MH_LIBRARY" val="GRAPHIC"/>
  <p:tag name="MH_TYPE" val="SubTitle"/>
  <p:tag name="MH_ORDER" val="3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3142010"/>
  <p:tag name="MH_LIBRARY" val="GRAPHIC"/>
  <p:tag name="MH_TYPE" val="Other"/>
  <p:tag name="MH_ORDER" val="8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3142010"/>
  <p:tag name="MH_LIBRARY" val="GRAPHIC"/>
  <p:tag name="MH_TYPE" val="Other"/>
  <p:tag name="MH_ORDER" val="4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3142010"/>
  <p:tag name="MH_LIBRARY" val="GRAPHIC"/>
  <p:tag name="MH_TYPE" val="Other"/>
  <p:tag name="MH_ORDER" val="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3141046"/>
  <p:tag name="MH_LIBRARY" val="GRAPHIC"/>
  <p:tag name="MH_TYPE" val="Other"/>
  <p:tag name="MH_ORDER" val="4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3142010"/>
  <p:tag name="MH_LIBRARY" val="GRAPHIC"/>
  <p:tag name="MH_TYPE" val="SubTitle"/>
  <p:tag name="MH_ORDER" val="2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3142010"/>
  <p:tag name="MH_LIBRARY" val="GRAPHIC"/>
  <p:tag name="MH_TYPE" val="Other"/>
  <p:tag name="MH_ORDER" val="5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3142010"/>
  <p:tag name="MH_LIBRARY" val="GRAPHIC"/>
  <p:tag name="MH_TYPE" val="Other"/>
  <p:tag name="MH_ORDER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3142010"/>
  <p:tag name="MH_LIBRARY" val="GRAPHIC"/>
  <p:tag name="MH_TYPE" val="Other"/>
  <p:tag name="MH_ORDER" val="3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3142010"/>
  <p:tag name="MH_LIBRARY" val="GRAPHIC"/>
  <p:tag name="MH_TYPE" val="SubTitle"/>
  <p:tag name="MH_ORDER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3142010"/>
  <p:tag name="MH_LIBRARY" val="GRAPHIC"/>
  <p:tag name="MH_TYPE" val="Other"/>
  <p:tag name="MH_ORDER" val="2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3142010"/>
  <p:tag name="MH_LIBRARY" val="GRAPHIC"/>
  <p:tag name="MH_TYPE" val="SubTitle"/>
  <p:tag name="MH_ORDER" val="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3142010"/>
  <p:tag name="MH_LIBRARY" val="GRAPHIC"/>
  <p:tag name="MH_TYPE" val="Other"/>
  <p:tag name="MH_ORDER" val="2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3142010"/>
  <p:tag name="MH_LIBRARY" val="GRAPHIC"/>
  <p:tag name="MH_TYPE" val="Other"/>
  <p:tag name="MH_ORDER" val="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3142010"/>
  <p:tag name="MH_LIBRARY" val="GRAPHIC"/>
  <p:tag name="MH_TYPE" val="Other"/>
  <p:tag name="MH_ORDER" val="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3141046"/>
  <p:tag name="MH_LIBRARY" val="GRAPHIC"/>
  <p:tag name="MH_TYPE" val="Other"/>
  <p:tag name="MH_ORDER" val="9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3142010"/>
  <p:tag name="MH_LIBRARY" val="GRAPHIC"/>
  <p:tag name="MH_TYPE" val="Other"/>
  <p:tag name="MH_ORDER" val="1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3142010"/>
  <p:tag name="MH_LIBRARY" val="GRAPHIC"/>
  <p:tag name="MH_TYPE" val="Other"/>
  <p:tag name="MH_ORDER" val="12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3142010"/>
  <p:tag name="MH_LIBRARY" val="GRAPHIC"/>
  <p:tag name="MH_TYPE" val="SubTitle"/>
  <p:tag name="MH_ORDER" val="4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3142010"/>
  <p:tag name="MH_LIBRARY" val="GRAPHIC"/>
  <p:tag name="MH_TYPE" val="Other"/>
  <p:tag name="MH_ORDER" val="1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3142010"/>
  <p:tag name="MH_LIBRARY" val="GRAPHIC"/>
  <p:tag name="MH_TYPE" val="Other"/>
  <p:tag name="MH_ORDER" val="7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3142010"/>
  <p:tag name="MH_LIBRARY" val="GRAPHIC"/>
  <p:tag name="MH_TYPE" val="Other"/>
  <p:tag name="MH_ORDER" val="9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3142010"/>
  <p:tag name="MH_LIBRARY" val="GRAPHIC"/>
  <p:tag name="MH_TYPE" val="SubTitle"/>
  <p:tag name="MH_ORDER" val="3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3142010"/>
  <p:tag name="MH_LIBRARY" val="GRAPHIC"/>
  <p:tag name="MH_TYPE" val="Other"/>
  <p:tag name="MH_ORDER" val="8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3142010"/>
  <p:tag name="MH_LIBRARY" val="GRAPHIC"/>
  <p:tag name="MH_TYPE" val="Other"/>
  <p:tag name="MH_ORDER" val="4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3142010"/>
  <p:tag name="MH_LIBRARY" val="GRAPHIC"/>
  <p:tag name="MH_TYPE" val="Other"/>
  <p:tag name="MH_ORDER" val="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3141046"/>
  <p:tag name="MH_LIBRARY" val="GRAPHIC"/>
  <p:tag name="MH_TYPE" val="Other"/>
  <p:tag name="MH_ORDER" val="2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3142010"/>
  <p:tag name="MH_LIBRARY" val="GRAPHIC"/>
  <p:tag name="MH_TYPE" val="SubTitle"/>
  <p:tag name="MH_ORDER" val="2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3142010"/>
  <p:tag name="MH_LIBRARY" val="GRAPHIC"/>
  <p:tag name="MH_TYPE" val="Other"/>
  <p:tag name="MH_ORDER" val="5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3142010"/>
  <p:tag name="MH_LIBRARY" val="GRAPHIC"/>
  <p:tag name="MH_TYPE" val="Other"/>
  <p:tag name="MH_ORDER" val="1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3142010"/>
  <p:tag name="MH_LIBRARY" val="GRAPHIC"/>
  <p:tag name="MH_TYPE" val="Other"/>
  <p:tag name="MH_ORDER" val="3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3142010"/>
  <p:tag name="MH_LIBRARY" val="GRAPHIC"/>
  <p:tag name="MH_TYPE" val="SubTitle"/>
  <p:tag name="MH_ORDER" val="1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3142010"/>
  <p:tag name="MH_LIBRARY" val="GRAPHIC"/>
  <p:tag name="MH_TYPE" val="Other"/>
  <p:tag name="MH_ORDER" val="2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3142254"/>
  <p:tag name="MH_LIBRARY" val="GRAPHIC"/>
  <p:tag name="MH_TYPE" val="SubTitle"/>
  <p:tag name="MH_ORDER" val="3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3142254"/>
  <p:tag name="MH_LIBRARY" val="GRAPHIC"/>
  <p:tag name="MH_TYPE" val="SubTitle"/>
  <p:tag name="MH_ORDER" val="2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3142254"/>
  <p:tag name="MH_LIBRARY" val="GRAPHIC"/>
  <p:tag name="MH_TYPE" val="SubTitle"/>
  <p:tag name="MH_ORDER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3141046"/>
  <p:tag name="MH_LIBRARY" val="GRAPHIC"/>
  <p:tag name="MH_TYPE" val="Other"/>
  <p:tag name="MH_ORDER" val="1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3141046"/>
  <p:tag name="MH_LIBRARY" val="GRAPHIC"/>
  <p:tag name="MH_TYPE" val="Other"/>
  <p:tag name="MH_ORDER" val="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3141046"/>
  <p:tag name="MH_LIBRARY" val="GRAPHIC"/>
  <p:tag name="MH_TYPE" val="Other"/>
  <p:tag name="MH_ORDER" val="1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3141046"/>
  <p:tag name="MH_LIBRARY" val="GRAPHIC"/>
  <p:tag name="MH_TYPE" val="Other"/>
  <p:tag name="MH_ORDER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3141046"/>
  <p:tag name="MH_LIBRARY" val="GRAPHIC"/>
  <p:tag name="MH_TYPE" val="Other"/>
  <p:tag name="MH_ORDER" val="12"/>
</p:tagLst>
</file>

<file path=ppt/theme/theme1.xml><?xml version="1.0" encoding="utf-8"?>
<a:theme xmlns:a="http://schemas.openxmlformats.org/drawingml/2006/main" name="第一PPT，www.1ppt.com">
  <a:themeElements>
    <a:clrScheme name="时尚商务">
      <a:dk1>
        <a:sysClr val="windowText" lastClr="000000"/>
      </a:dk1>
      <a:lt1>
        <a:sysClr val="window" lastClr="FFFFFF"/>
      </a:lt1>
      <a:dk2>
        <a:srgbClr val="44546A"/>
      </a:dk2>
      <a:lt2>
        <a:srgbClr val="C15B43"/>
      </a:lt2>
      <a:accent1>
        <a:srgbClr val="743443"/>
      </a:accent1>
      <a:accent2>
        <a:srgbClr val="F2A66F"/>
      </a:accent2>
      <a:accent3>
        <a:srgbClr val="94C375"/>
      </a:accent3>
      <a:accent4>
        <a:srgbClr val="935DBB"/>
      </a:accent4>
      <a:accent5>
        <a:srgbClr val="FFD965"/>
      </a:accent5>
      <a:accent6>
        <a:srgbClr val="F25237"/>
      </a:accent6>
      <a:hlink>
        <a:srgbClr val="0563C1"/>
      </a:hlink>
      <a:folHlink>
        <a:srgbClr val="954F72"/>
      </a:folHlink>
    </a:clrScheme>
    <a:fontScheme name="自定义 2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1509</TotalTime>
  <Words>1232</Words>
  <Application>Microsoft Office PowerPoint</Application>
  <PresentationFormat>宽屏</PresentationFormat>
  <Paragraphs>256</Paragraphs>
  <Slides>30</Slides>
  <Notes>30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39" baseType="lpstr">
      <vt:lpstr>DINCond-Medium</vt:lpstr>
      <vt:lpstr>FontAwesome</vt:lpstr>
      <vt:lpstr>微软雅黑</vt:lpstr>
      <vt:lpstr>arial</vt:lpstr>
      <vt:lpstr>arial</vt:lpstr>
      <vt:lpstr>Calibri</vt:lpstr>
      <vt:lpstr>Impact</vt:lpstr>
      <vt:lpstr>Times New Roman</vt:lpstr>
      <vt:lpstr>第一PPT，www.1ppt.com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第一PPT，www.1ppt.com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毕业答辩</dc:title>
  <dc:creator>第一PPT</dc:creator>
  <cp:keywords>www.1ppt.com</cp:keywords>
  <cp:lastModifiedBy>you xuan</cp:lastModifiedBy>
  <cp:revision>350</cp:revision>
  <dcterms:created xsi:type="dcterms:W3CDTF">2016-05-12T23:35:58Z</dcterms:created>
  <dcterms:modified xsi:type="dcterms:W3CDTF">2020-05-23T17:53:09Z</dcterms:modified>
</cp:coreProperties>
</file>